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92" r:id="rId3"/>
    <p:sldId id="286" r:id="rId4"/>
    <p:sldId id="278" r:id="rId5"/>
    <p:sldId id="279" r:id="rId6"/>
    <p:sldId id="280" r:id="rId7"/>
    <p:sldId id="281" r:id="rId8"/>
    <p:sldId id="284" r:id="rId9"/>
    <p:sldId id="282" r:id="rId10"/>
    <p:sldId id="283" r:id="rId11"/>
    <p:sldId id="285" r:id="rId12"/>
    <p:sldId id="287" r:id="rId13"/>
    <p:sldId id="288" r:id="rId14"/>
    <p:sldId id="289" r:id="rId15"/>
    <p:sldId id="290" r:id="rId16"/>
    <p:sldId id="29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16"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4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24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8C9FC04-2C89-486B-64A6-0251A15CB25B}"/>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2EEBB344-BA43-C1B4-3710-602E898587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4AF5E204-F4BB-A47B-F7EB-0B04928A74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31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D8ABA1F-8D7B-25C7-8727-4BDCC5CC9B34}"/>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623205CD-1EC9-8762-E6D6-1FAB385453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239DA897-9B3A-650D-74C2-9A383BFFFE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45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B35D002-6F91-36B7-5515-8656051BAD7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AB6ED6A-6672-32ED-937C-9BF79B5AA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AB9E82D-25E0-03C2-57C5-20DFB4FD55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7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A296253-32FF-2E30-8217-2DE78800E4F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19A76DC-7C88-79B3-5F42-E3B2B1CE81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AB011F62-592E-01A8-5F51-EBF3FD60B1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5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F37C4BE-78F6-28C9-2C26-80AB91FCBE8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2DFFBC7E-382D-1D6B-0363-29EF815D2D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EBC7BB4A-CBDC-81C1-CEC4-3D725F5BE2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9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C50B199-42E5-6C69-D603-8A0140E3245C}"/>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4ADA20B-1E63-5A81-4EAA-5E18D493E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FF63F8B4-869E-8447-2C42-CCA41CA4CD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0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69A0FE-191D-D3E2-F5A8-C66CD4AF57C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CE256883-E4F7-4F0F-9464-BD533F321B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3B1A12EE-8CCF-256A-C4B4-8D2E4CF311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54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141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57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740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246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8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9173/irrodl.v12i3.88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esearchgate.net/profile/Rita-Kop/publication/44390189_The_Design_and_Development_of_a_Personal_Learning_Environment_Researching_the_Learning_Experience/links/02e7e531e76782527b00000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le.mooc.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ink.springer.com/article/10.1007/s10984-023-09457-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ink.springer.com/article/10.1007/s10984-023-09457-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e-lks.org/ojs/index.php/Je-LKS_EN/article/view/29"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doi.org/10.4018/IJVPLE.202201010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vecormier.com/edblog/2010/09/19/ple-vs-lms-disaggregate-power-not-peopl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zDwcCJncyiw"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dusource.c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downes.ca/presentation/33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rtualcanuck.ca/2006/01/09/ples-versus-lms-are-ples-ready-for-prime-tim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a:extLst>
              <a:ext uri="{FF2B5EF4-FFF2-40B4-BE49-F238E27FC236}">
                <a16:creationId xmlns:a16="http://schemas.microsoft.com/office/drawing/2014/main" id="{DF1A9FB5-526B-3F24-4C42-D31A85BF814A}"/>
              </a:ext>
            </a:extLst>
          </p:cNvPr>
          <p:cNvPicPr>
            <a:picLocks noChangeAspect="1"/>
          </p:cNvPicPr>
          <p:nvPr/>
        </p:nvPicPr>
        <p:blipFill>
          <a:blip r:embed="rId3">
            <a:alphaModFix amt="18000"/>
          </a:blip>
          <a:stretch>
            <a:fillRect/>
          </a:stretch>
        </p:blipFill>
        <p:spPr>
          <a:xfrm>
            <a:off x="208893" y="161196"/>
            <a:ext cx="9080092" cy="4868004"/>
          </a:xfrm>
          <a:prstGeom prst="rect">
            <a:avLst/>
          </a:prstGeom>
        </p:spPr>
      </p:pic>
      <p:sp>
        <p:nvSpPr>
          <p:cNvPr id="56" name="Google Shape;56;p13"/>
          <p:cNvSpPr txBox="1">
            <a:spLocks noGrp="1"/>
          </p:cNvSpPr>
          <p:nvPr>
            <p:ph type="subTitle" idx="1"/>
          </p:nvPr>
        </p:nvSpPr>
        <p:spPr>
          <a:xfrm>
            <a:off x="311692" y="2797175"/>
            <a:ext cx="8335589" cy="1515880"/>
          </a:xfrm>
          <a:prstGeom prst="rect">
            <a:avLst/>
          </a:prstGeom>
        </p:spPr>
        <p:txBody>
          <a:bodyPr spcFirstLastPara="1" wrap="square" lIns="91425" tIns="91425" rIns="91425" bIns="91425" anchor="t" anchorCtr="0">
            <a:normAutofit fontScale="47500" lnSpcReduction="20000"/>
          </a:bodyPr>
          <a:lstStyle/>
          <a:p>
            <a:pPr marL="0" lvl="0" indent="0" rtl="0">
              <a:spcBef>
                <a:spcPts val="0"/>
              </a:spcBef>
              <a:spcAft>
                <a:spcPts val="0"/>
              </a:spcAft>
              <a:buNone/>
            </a:pPr>
            <a:r>
              <a:rPr lang="en-CA" sz="4300" dirty="0"/>
              <a:t>Stephen Downes</a:t>
            </a:r>
            <a:endParaRPr sz="4300" dirty="0"/>
          </a:p>
          <a:p>
            <a:pPr marL="0" lvl="0" indent="0" rtl="0">
              <a:spcBef>
                <a:spcPts val="0"/>
              </a:spcBef>
              <a:spcAft>
                <a:spcPts val="0"/>
              </a:spcAft>
              <a:buNone/>
            </a:pPr>
            <a:endParaRPr lang="en-US" dirty="0"/>
          </a:p>
          <a:p>
            <a:pPr marL="0" lvl="0" indent="0" rtl="0">
              <a:spcBef>
                <a:spcPts val="0"/>
              </a:spcBef>
              <a:spcAft>
                <a:spcPts val="0"/>
              </a:spcAft>
              <a:buNone/>
            </a:pPr>
            <a:r>
              <a:rPr lang="en-US" dirty="0"/>
              <a:t>Presented to</a:t>
            </a:r>
          </a:p>
          <a:p>
            <a:pPr marL="0" lvl="0" indent="0" rtl="0">
              <a:spcBef>
                <a:spcPts val="0"/>
              </a:spcBef>
              <a:spcAft>
                <a:spcPts val="0"/>
              </a:spcAft>
              <a:buNone/>
            </a:pPr>
            <a:r>
              <a:rPr lang="en-US" dirty="0"/>
              <a:t>Canadian Network for Innovation in Education</a:t>
            </a:r>
          </a:p>
          <a:p>
            <a:pPr marL="0" lvl="0" indent="0" rtl="0">
              <a:spcBef>
                <a:spcPts val="0"/>
              </a:spcBef>
              <a:spcAft>
                <a:spcPts val="0"/>
              </a:spcAft>
              <a:buNone/>
            </a:pPr>
            <a:r>
              <a:rPr lang="en-US" dirty="0"/>
              <a:t>Toronto, Ontario, Canada</a:t>
            </a:r>
          </a:p>
          <a:p>
            <a:pPr marL="0" lvl="0" indent="0" rtl="0">
              <a:spcBef>
                <a:spcPts val="0"/>
              </a:spcBef>
              <a:spcAft>
                <a:spcPts val="0"/>
              </a:spcAft>
              <a:buNone/>
            </a:pPr>
            <a:endParaRPr lang="en-US" dirty="0"/>
          </a:p>
          <a:p>
            <a:pPr marL="0" indent="0"/>
            <a:r>
              <a:rPr lang="en-US" dirty="0"/>
              <a:t>June 2, 2025</a:t>
            </a:r>
          </a:p>
          <a:p>
            <a:pPr marL="0" lvl="0" indent="0" rtl="0">
              <a:spcBef>
                <a:spcPts val="0"/>
              </a:spcBef>
              <a:spcAft>
                <a:spcPts val="0"/>
              </a:spcAft>
              <a:buNone/>
            </a:pPr>
            <a:endParaRPr dirty="0"/>
          </a:p>
        </p:txBody>
      </p:sp>
      <p:sp>
        <p:nvSpPr>
          <p:cNvPr id="3" name="Title 2">
            <a:extLst>
              <a:ext uri="{FF2B5EF4-FFF2-40B4-BE49-F238E27FC236}">
                <a16:creationId xmlns:a16="http://schemas.microsoft.com/office/drawing/2014/main" id="{ABE97807-9ACB-4B79-A7F5-625D7AB73A5C}"/>
              </a:ext>
            </a:extLst>
          </p:cNvPr>
          <p:cNvSpPr>
            <a:spLocks noGrp="1"/>
          </p:cNvSpPr>
          <p:nvPr>
            <p:ph type="ctrTitle"/>
          </p:nvPr>
        </p:nvSpPr>
        <p:spPr/>
        <p:txBody>
          <a:bodyPr>
            <a:noAutofit/>
          </a:bodyPr>
          <a:lstStyle/>
          <a:p>
            <a:r>
              <a:rPr lang="en-US" sz="4400" dirty="0">
                <a:solidFill>
                  <a:schemeClr val="tx1"/>
                </a:solidFill>
              </a:rPr>
              <a:t>Design and Development of a Personal Learning Environment</a:t>
            </a:r>
            <a:endParaRPr lang="en-CA" sz="4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Similarly, Rita Kop: “People learning on an informal network will choose the subject they want to learn about or the activity they want to engage in, but in a connectivist environment they have to make other choices as well. </a:t>
            </a:r>
          </a:p>
          <a:p>
            <a:pPr marL="0" indent="0">
              <a:buNone/>
            </a:pPr>
            <a:endParaRPr lang="en-US" sz="14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“For instance, they have to manage time, set their own learning goals, find resources, and try out new tools and make them work. These choices would in a formal classroom be the instructor’s responsibility, but are in an autonomous learning environment linked to tasks that the learner will carry out independently, which could be problematic.”</a:t>
            </a:r>
          </a:p>
          <a:p>
            <a:pPr marL="0" indent="0">
              <a:buNone/>
            </a:pP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699" y="4083452"/>
            <a:ext cx="8200121" cy="984885"/>
          </a:xfrm>
          <a:prstGeom prst="rect">
            <a:avLst/>
          </a:prstGeom>
          <a:noFill/>
        </p:spPr>
        <p:txBody>
          <a:bodyPr wrap="square">
            <a:spAutoFit/>
          </a:bodyPr>
          <a:lstStyle/>
          <a:p>
            <a:r>
              <a:rPr lang="en-US" sz="1000" dirty="0"/>
              <a:t>Kop, R. (2011). The challenges to connectivist learning on open online networks: Learning experiences during a massive open online course. The International Review of Research in Open and Distributed Learning, 12(3), 19–38. </a:t>
            </a:r>
            <a:r>
              <a:rPr lang="en-US" sz="1000" dirty="0">
                <a:hlinkClick r:id="rId3"/>
              </a:rPr>
              <a:t>https://doi.org/10.19173/irrodl.v12i3.882</a:t>
            </a:r>
            <a:r>
              <a:rPr lang="en-US" sz="1000" dirty="0"/>
              <a:t> </a:t>
            </a:r>
          </a:p>
          <a:p>
            <a:endParaRPr lang="en-US" sz="1000" dirty="0"/>
          </a:p>
          <a:p>
            <a:r>
              <a:rPr lang="en-US" sz="1000" dirty="0"/>
              <a:t>Kop, R. (2010). The Design and Development of a Personal Learning Environment: Researching the Learning Experience. European Distance and E-learning Network annual Conference 2010, June 2010, Valencia, Spain, Paper H4 32. </a:t>
            </a:r>
            <a:r>
              <a:rPr lang="en-US" sz="800" dirty="0">
                <a:hlinkClick r:id="rId4"/>
              </a:rPr>
              <a:t>https://www.researchgate.net/profile/Rita-Kop/publication/44390189_The_Design_and_Development_of_a_Personal_Learning_Environment_Researching_the_Learning_Experience/links/02e7e531e76782527b000000/</a:t>
            </a:r>
            <a:r>
              <a:rPr lang="en-US" sz="800" dirty="0"/>
              <a:t> </a:t>
            </a:r>
            <a:endParaRPr lang="en-CA" sz="1000" dirty="0"/>
          </a:p>
        </p:txBody>
      </p:sp>
    </p:spTree>
    <p:extLst>
      <p:ext uri="{BB962C8B-B14F-4D97-AF65-F5344CB8AC3E}">
        <p14:creationId xmlns:p14="http://schemas.microsoft.com/office/powerpoint/2010/main" val="19713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Technical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real model for single user website</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Before web 2.0, people used discussion boards or Blogger</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After web 2.0 multi-user services like Twitter and Facebook took over</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cloud</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Hosting a personal website was difficult </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place to store data online for use by multiple services</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Platform lockdown</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Web 2.0 started with open APIs but eventually they were all locked down</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Open standards such as RSS were depreciated (cf. Google kills Reader)</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Complexity</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Identity, permissions, copyright, etc. created major challenges</a:t>
            </a:r>
          </a:p>
          <a:p>
            <a:pPr marL="742950" lvl="1"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Interoperability standards (</a:t>
            </a:r>
            <a:r>
              <a:rPr lang="en-US" dirty="0" err="1">
                <a:latin typeface="Candara" panose="020E0502030303020204" pitchFamily="34" charset="0"/>
                <a:ea typeface="Calibri" panose="020F0502020204030204" pitchFamily="34" charset="0"/>
                <a:cs typeface="Times New Roman" panose="02020603050405020304" pitchFamily="18" charset="0"/>
              </a:rPr>
              <a:t>eg.</a:t>
            </a:r>
            <a:r>
              <a:rPr lang="en-US" dirty="0">
                <a:latin typeface="Candara" panose="020E0502030303020204" pitchFamily="34" charset="0"/>
                <a:ea typeface="Calibri" panose="020F0502020204030204" pitchFamily="34" charset="0"/>
                <a:cs typeface="Times New Roman" panose="02020603050405020304" pitchFamily="18" charset="0"/>
              </a:rPr>
              <a:t> SOAP) were difficult and cumbersome</a:t>
            </a:r>
          </a:p>
        </p:txBody>
      </p:sp>
    </p:spTree>
    <p:extLst>
      <p:ext uri="{BB962C8B-B14F-4D97-AF65-F5344CB8AC3E}">
        <p14:creationId xmlns:p14="http://schemas.microsoft.com/office/powerpoint/2010/main" val="217065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E912A27-E6BA-448C-EAE4-A44FD9C8BFD8}"/>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5FFA1875-8E88-8A4F-459A-DF27CF38075D}"/>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Design Considerations</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8CC6585A-E7FB-5ACF-AD4B-602AF20869D2}"/>
              </a:ext>
            </a:extLst>
          </p:cNvPr>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This is a single user application, not a multi-user platform</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It’s completely open source CC-by to be used by anyone</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As a whole it is designed to be distributed and decentralized</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It is as simple as possible, so anyone can use it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The ideal is that it can run anywhere (still working on that)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Mostly plain HTML-JS-CSS (no Node, no React, no crazy installs)</a:t>
            </a:r>
          </a:p>
        </p:txBody>
      </p:sp>
    </p:spTree>
    <p:extLst>
      <p:ext uri="{BB962C8B-B14F-4D97-AF65-F5344CB8AC3E}">
        <p14:creationId xmlns:p14="http://schemas.microsoft.com/office/powerpoint/2010/main" val="3923493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BF3D187-D954-BFB4-66B0-4F1D77967A7D}"/>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409E7104-418A-7B33-D809-09C5B27EABC4}"/>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Flow</a:t>
            </a:r>
            <a:endParaRPr sz="2400" dirty="0">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5D2C98F7-45AE-B1E2-F479-564FAC4DF86C}"/>
              </a:ext>
            </a:extLst>
          </p:cNvPr>
          <p:cNvPicPr>
            <a:picLocks noChangeAspect="1"/>
          </p:cNvPicPr>
          <p:nvPr/>
        </p:nvPicPr>
        <p:blipFill>
          <a:blip r:embed="rId3"/>
          <a:stretch>
            <a:fillRect/>
          </a:stretch>
        </p:blipFill>
        <p:spPr>
          <a:xfrm>
            <a:off x="197730" y="1088414"/>
            <a:ext cx="8520601" cy="3231688"/>
          </a:xfrm>
          <a:prstGeom prst="rect">
            <a:avLst/>
          </a:prstGeom>
        </p:spPr>
      </p:pic>
    </p:spTree>
    <p:extLst>
      <p:ext uri="{BB962C8B-B14F-4D97-AF65-F5344CB8AC3E}">
        <p14:creationId xmlns:p14="http://schemas.microsoft.com/office/powerpoint/2010/main" val="175458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61CF965-0EB1-4AAC-26F3-C91180BB3983}"/>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7732FA8-2EB5-B271-88A1-1000E99093A1}"/>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Read – Edit - Write</a:t>
            </a:r>
            <a:endParaRPr sz="24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820F48-136B-45B8-10BD-0C9412AC7D78}"/>
              </a:ext>
            </a:extLst>
          </p:cNvPr>
          <p:cNvPicPr>
            <a:picLocks noChangeAspect="1"/>
          </p:cNvPicPr>
          <p:nvPr/>
        </p:nvPicPr>
        <p:blipFill>
          <a:blip r:embed="rId3"/>
          <a:stretch>
            <a:fillRect/>
          </a:stretch>
        </p:blipFill>
        <p:spPr>
          <a:xfrm>
            <a:off x="811924" y="1215855"/>
            <a:ext cx="7520152" cy="3559155"/>
          </a:xfrm>
          <a:prstGeom prst="rect">
            <a:avLst/>
          </a:prstGeom>
        </p:spPr>
      </p:pic>
    </p:spTree>
    <p:extLst>
      <p:ext uri="{BB962C8B-B14F-4D97-AF65-F5344CB8AC3E}">
        <p14:creationId xmlns:p14="http://schemas.microsoft.com/office/powerpoint/2010/main" val="419829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0FB0DE4-4679-48E6-837F-56D84E6B3F9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10C740-E4C0-0CD6-101C-CCDBAD1C7AF6}"/>
              </a:ext>
            </a:extLst>
          </p:cNvPr>
          <p:cNvPicPr>
            <a:picLocks noChangeAspect="1"/>
          </p:cNvPicPr>
          <p:nvPr/>
        </p:nvPicPr>
        <p:blipFill>
          <a:blip r:embed="rId3"/>
          <a:stretch>
            <a:fillRect/>
          </a:stretch>
        </p:blipFill>
        <p:spPr>
          <a:xfrm>
            <a:off x="756744" y="494964"/>
            <a:ext cx="8387255" cy="4565495"/>
          </a:xfrm>
          <a:prstGeom prst="rect">
            <a:avLst/>
          </a:prstGeom>
        </p:spPr>
      </p:pic>
      <p:sp>
        <p:nvSpPr>
          <p:cNvPr id="61" name="Google Shape;61;p14">
            <a:extLst>
              <a:ext uri="{FF2B5EF4-FFF2-40B4-BE49-F238E27FC236}">
                <a16:creationId xmlns:a16="http://schemas.microsoft.com/office/drawing/2014/main" id="{DAC414AF-1010-2238-18ED-F37B82F40947}"/>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Multi-Functional</a:t>
            </a:r>
            <a:endParaRP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968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E0D22B8-E5CC-4470-F9E0-9A944E141ED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286A0A-A7F1-C787-4EDC-148B13D6248E}"/>
              </a:ext>
            </a:extLst>
          </p:cNvPr>
          <p:cNvPicPr>
            <a:picLocks noChangeAspect="1"/>
          </p:cNvPicPr>
          <p:nvPr/>
        </p:nvPicPr>
        <p:blipFill>
          <a:blip r:embed="rId3"/>
          <a:stretch>
            <a:fillRect/>
          </a:stretch>
        </p:blipFill>
        <p:spPr>
          <a:xfrm>
            <a:off x="796158" y="547451"/>
            <a:ext cx="8347841" cy="4475431"/>
          </a:xfrm>
          <a:prstGeom prst="rect">
            <a:avLst/>
          </a:prstGeom>
        </p:spPr>
      </p:pic>
      <p:sp>
        <p:nvSpPr>
          <p:cNvPr id="61" name="Google Shape;61;p14">
            <a:extLst>
              <a:ext uri="{FF2B5EF4-FFF2-40B4-BE49-F238E27FC236}">
                <a16:creationId xmlns:a16="http://schemas.microsoft.com/office/drawing/2014/main" id="{B3B2A01F-074E-71BA-700C-4C0C7DA20FA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The Future…?</a:t>
            </a:r>
            <a:endParaRP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107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508CDA2-AAA4-D455-40BD-9311AC833439}"/>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8916E5AC-EF2F-A49A-5DC1-24E56038DE5B}"/>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Start With The Demo</a:t>
            </a:r>
            <a:endParaRPr sz="2400" dirty="0">
              <a:latin typeface="Cambria" panose="02040503050406030204" pitchFamily="18" charset="0"/>
              <a:ea typeface="Cambria" panose="02040503050406030204" pitchFamily="18" charset="0"/>
            </a:endParaRPr>
          </a:p>
        </p:txBody>
      </p:sp>
      <p:pic>
        <p:nvPicPr>
          <p:cNvPr id="3" name="Content Placeholder 6">
            <a:extLst>
              <a:ext uri="{FF2B5EF4-FFF2-40B4-BE49-F238E27FC236}">
                <a16:creationId xmlns:a16="http://schemas.microsoft.com/office/drawing/2014/main" id="{D0116AA2-608C-523A-60EF-16C62E0CA9CE}"/>
              </a:ext>
            </a:extLst>
          </p:cNvPr>
          <p:cNvPicPr>
            <a:picLocks noGrp="1" noChangeAspect="1"/>
          </p:cNvPicPr>
          <p:nvPr>
            <p:ph idx="1"/>
          </p:nvPr>
        </p:nvPicPr>
        <p:blipFill>
          <a:blip r:embed="rId3"/>
          <a:stretch>
            <a:fillRect/>
          </a:stretch>
        </p:blipFill>
        <p:spPr>
          <a:xfrm>
            <a:off x="926555" y="1017725"/>
            <a:ext cx="7146008" cy="3405236"/>
          </a:xfrm>
          <a:ln w="3175">
            <a:solidFill>
              <a:schemeClr val="tx1"/>
            </a:solidFill>
          </a:ln>
        </p:spPr>
      </p:pic>
      <p:sp>
        <p:nvSpPr>
          <p:cNvPr id="5" name="TextBox 4">
            <a:extLst>
              <a:ext uri="{FF2B5EF4-FFF2-40B4-BE49-F238E27FC236}">
                <a16:creationId xmlns:a16="http://schemas.microsoft.com/office/drawing/2014/main" id="{E498FC29-997E-07B4-C203-9A36B728605D}"/>
              </a:ext>
            </a:extLst>
          </p:cNvPr>
          <p:cNvSpPr txBox="1"/>
          <p:nvPr/>
        </p:nvSpPr>
        <p:spPr>
          <a:xfrm>
            <a:off x="449317" y="4611239"/>
            <a:ext cx="4572000" cy="307777"/>
          </a:xfrm>
          <a:prstGeom prst="rect">
            <a:avLst/>
          </a:prstGeom>
          <a:noFill/>
        </p:spPr>
        <p:txBody>
          <a:bodyPr wrap="square">
            <a:spAutoFit/>
          </a:bodyPr>
          <a:lstStyle/>
          <a:p>
            <a:r>
              <a:rPr lang="en-US" dirty="0">
                <a:hlinkClick r:id="rId4"/>
              </a:rPr>
              <a:t>https://ple.mooc.ca/</a:t>
            </a:r>
            <a:r>
              <a:rPr lang="en-US" dirty="0"/>
              <a:t> </a:t>
            </a:r>
          </a:p>
        </p:txBody>
      </p:sp>
    </p:spTree>
    <p:extLst>
      <p:ext uri="{BB962C8B-B14F-4D97-AF65-F5344CB8AC3E}">
        <p14:creationId xmlns:p14="http://schemas.microsoft.com/office/powerpoint/2010/main" val="261038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7308327-6384-A8F0-F1E4-EC05277B927C}"/>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F39C9DA-6AEA-417F-D80D-89DEB1B4BE58}"/>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Promises I Made in the Abstract</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009C0C51-64D0-91C3-B7AB-09C116E2EA31}"/>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Technological and business model considerations addressing:</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the challenges faced in the early years of PLEs</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the elements of the system</a:t>
            </a:r>
          </a:p>
          <a:p>
            <a:pPr marL="288000" indent="-285750">
              <a:buFont typeface="Wingdings" panose="05000000000000000000" pitchFamily="2" charset="2"/>
              <a:buChar char="§"/>
            </a:pPr>
            <a:r>
              <a:rPr lang="en-US" sz="1600" dirty="0">
                <a:effectLst/>
                <a:latin typeface="Candara" panose="020E0502030303020204" pitchFamily="34" charset="0"/>
                <a:ea typeface="Calibri" panose="020F0502020204030204" pitchFamily="34" charset="0"/>
                <a:cs typeface="Times New Roman" panose="02020603050405020304" pitchFamily="18" charset="0"/>
              </a:rPr>
              <a:t>and broader learning ecosystem requirements that will support PLEs in general.</a:t>
            </a:r>
          </a:p>
          <a:p>
            <a:pPr marL="0" indent="0">
              <a:buNone/>
            </a:pPr>
            <a:endParaRPr lang="en-US" sz="1100"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The PLE will be contrasted with the existing LMS infrastructure in order to highlight the pedagogical and economic advantages of an open and decentralized learning infrastructure</a:t>
            </a:r>
          </a:p>
          <a:p>
            <a:pPr marL="0" indent="0">
              <a:buNone/>
            </a:pPr>
            <a:endParaRPr lang="en-US" sz="1100"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Advice will be provided to enable institutional support for a PLE ecosystem.</a:t>
            </a:r>
            <a:endParaRPr lang="en-CA" dirty="0">
              <a:latin typeface="Candara" panose="020E0502030303020204" pitchFamily="34" charset="0"/>
              <a:cs typeface="Times New Roman" panose="02020603050405020304" pitchFamily="18" charset="0"/>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239489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What Even Is a PLE?</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“A PLE is an environment equipped with digital and non-digital resources (Bolton et al., 2016) and it can also include peer groups gathered to study, courses, reading summaries, concept maps and institutional resources such as libraries and manuals (Henri, 2014) for learning purposes. </a:t>
            </a:r>
          </a:p>
          <a:p>
            <a:pPr marL="0" indent="0">
              <a:buNone/>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“Generally, a basic PLE should comprise a variety of tools selected by learners according to their individualized learning strategies to better manage and control their learning activities with the collaboration of his peer groups.”</a:t>
            </a:r>
            <a:endParaRPr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568875"/>
            <a:ext cx="7991279" cy="400110"/>
          </a:xfrm>
          <a:prstGeom prst="rect">
            <a:avLst/>
          </a:prstGeom>
          <a:noFill/>
        </p:spPr>
        <p:txBody>
          <a:bodyPr wrap="square">
            <a:spAutoFit/>
          </a:bodyPr>
          <a:lstStyle/>
          <a:p>
            <a:r>
              <a:rPr lang="en-US" sz="1000" dirty="0"/>
              <a:t>Ben </a:t>
            </a:r>
            <a:r>
              <a:rPr lang="en-US" sz="1000" dirty="0" err="1"/>
              <a:t>Rebah</a:t>
            </a:r>
            <a:r>
              <a:rPr lang="en-US" sz="1000" dirty="0"/>
              <a:t>, H., Barthes, D. &amp; </a:t>
            </a:r>
            <a:r>
              <a:rPr lang="en-US" sz="1000" dirty="0" err="1"/>
              <a:t>Carnus</a:t>
            </a:r>
            <a:r>
              <a:rPr lang="en-US" sz="1000" dirty="0"/>
              <a:t>, MF. (2023). Personal learning environment: instrument system for learning beyond the boundaries of the university. Learning Environ Res 26, 843–87. </a:t>
            </a:r>
            <a:r>
              <a:rPr lang="en-US" sz="1000" dirty="0">
                <a:hlinkClick r:id="rId3"/>
              </a:rPr>
              <a:t>https://link.springer.com/article/10.1007/s10984-023-09457-x</a:t>
            </a:r>
            <a:r>
              <a:rPr lang="en-US" sz="1000" dirty="0"/>
              <a:t>  </a:t>
            </a:r>
            <a:endParaRPr lang="en-CA" sz="1000" dirty="0"/>
          </a:p>
        </p:txBody>
      </p:sp>
    </p:spTree>
    <p:extLst>
      <p:ext uri="{BB962C8B-B14F-4D97-AF65-F5344CB8AC3E}">
        <p14:creationId xmlns:p14="http://schemas.microsoft.com/office/powerpoint/2010/main" val="79537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What Even Is a PLE?</a:t>
            </a:r>
            <a:endParaRPr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0035299-A3CB-4C3A-8FE8-33AD3A6C6B9C}"/>
              </a:ext>
            </a:extLst>
          </p:cNvPr>
          <p:cNvSpPr txBox="1"/>
          <p:nvPr/>
        </p:nvSpPr>
        <p:spPr>
          <a:xfrm>
            <a:off x="311700" y="4568875"/>
            <a:ext cx="7991279" cy="400110"/>
          </a:xfrm>
          <a:prstGeom prst="rect">
            <a:avLst/>
          </a:prstGeom>
          <a:noFill/>
        </p:spPr>
        <p:txBody>
          <a:bodyPr wrap="square">
            <a:spAutoFit/>
          </a:bodyPr>
          <a:lstStyle/>
          <a:p>
            <a:r>
              <a:rPr lang="en-US" sz="1000" dirty="0"/>
              <a:t>Ben </a:t>
            </a:r>
            <a:r>
              <a:rPr lang="en-US" sz="1000" dirty="0" err="1"/>
              <a:t>Rebah</a:t>
            </a:r>
            <a:r>
              <a:rPr lang="en-US" sz="1000" dirty="0"/>
              <a:t>, H., Barthes, D. &amp; </a:t>
            </a:r>
            <a:r>
              <a:rPr lang="en-US" sz="1000" dirty="0" err="1"/>
              <a:t>Carnus</a:t>
            </a:r>
            <a:r>
              <a:rPr lang="en-US" sz="1000" dirty="0"/>
              <a:t>, MF. (2023). Personal learning environment: instrument system for learning beyond the boundaries of the university. Learning Environ Res 26, 843–87. </a:t>
            </a:r>
            <a:r>
              <a:rPr lang="en-US" sz="1000" dirty="0">
                <a:hlinkClick r:id="rId3"/>
              </a:rPr>
              <a:t>https://link.springer.com/article/10.1007/s10984-023-09457-x</a:t>
            </a:r>
            <a:r>
              <a:rPr lang="en-US" sz="1000" dirty="0"/>
              <a:t>  </a:t>
            </a:r>
            <a:endParaRPr lang="en-CA" sz="1000" dirty="0"/>
          </a:p>
        </p:txBody>
      </p:sp>
      <p:pic>
        <p:nvPicPr>
          <p:cNvPr id="3" name="Picture 2">
            <a:extLst>
              <a:ext uri="{FF2B5EF4-FFF2-40B4-BE49-F238E27FC236}">
                <a16:creationId xmlns:a16="http://schemas.microsoft.com/office/drawing/2014/main" id="{8936B9B3-E847-4D4C-923A-49E14567F34B}"/>
              </a:ext>
            </a:extLst>
          </p:cNvPr>
          <p:cNvPicPr>
            <a:picLocks noChangeAspect="1"/>
          </p:cNvPicPr>
          <p:nvPr/>
        </p:nvPicPr>
        <p:blipFill>
          <a:blip r:embed="rId4"/>
          <a:stretch>
            <a:fillRect/>
          </a:stretch>
        </p:blipFill>
        <p:spPr>
          <a:xfrm>
            <a:off x="417688" y="1083057"/>
            <a:ext cx="3335867" cy="3420485"/>
          </a:xfrm>
          <a:prstGeom prst="rect">
            <a:avLst/>
          </a:prstGeom>
        </p:spPr>
      </p:pic>
      <p:pic>
        <p:nvPicPr>
          <p:cNvPr id="7" name="Picture 6">
            <a:extLst>
              <a:ext uri="{FF2B5EF4-FFF2-40B4-BE49-F238E27FC236}">
                <a16:creationId xmlns:a16="http://schemas.microsoft.com/office/drawing/2014/main" id="{39D1A270-4336-4A54-9DCF-9C892E3321F9}"/>
              </a:ext>
            </a:extLst>
          </p:cNvPr>
          <p:cNvPicPr>
            <a:picLocks noChangeAspect="1"/>
          </p:cNvPicPr>
          <p:nvPr/>
        </p:nvPicPr>
        <p:blipFill>
          <a:blip r:embed="rId5"/>
          <a:stretch>
            <a:fillRect/>
          </a:stretch>
        </p:blipFill>
        <p:spPr>
          <a:xfrm>
            <a:off x="3975940" y="971371"/>
            <a:ext cx="3898062" cy="2785633"/>
          </a:xfrm>
          <a:prstGeom prst="rect">
            <a:avLst/>
          </a:prstGeom>
        </p:spPr>
      </p:pic>
      <p:sp>
        <p:nvSpPr>
          <p:cNvPr id="10" name="TextBox 9">
            <a:extLst>
              <a:ext uri="{FF2B5EF4-FFF2-40B4-BE49-F238E27FC236}">
                <a16:creationId xmlns:a16="http://schemas.microsoft.com/office/drawing/2014/main" id="{087E31CB-E0F9-4163-A7F7-E4F3BC1439BD}"/>
              </a:ext>
            </a:extLst>
          </p:cNvPr>
          <p:cNvSpPr txBox="1"/>
          <p:nvPr/>
        </p:nvSpPr>
        <p:spPr>
          <a:xfrm>
            <a:off x="3975940" y="3808996"/>
            <a:ext cx="4572000" cy="707886"/>
          </a:xfrm>
          <a:prstGeom prst="rect">
            <a:avLst/>
          </a:prstGeom>
          <a:noFill/>
        </p:spPr>
        <p:txBody>
          <a:bodyPr wrap="square">
            <a:spAutoFit/>
          </a:bodyPr>
          <a:lstStyle/>
          <a:p>
            <a:r>
              <a:rPr lang="en-US" sz="1000" dirty="0"/>
              <a:t>Wilson, S., Liber, O., Johnson, M., Beauvoir, P., Sharples, P., &amp; Milligan, C. (2009). Personal Learning Environments: Challenging the dominant design of educational systems. </a:t>
            </a:r>
            <a:r>
              <a:rPr lang="en-US" sz="1000" i="1" dirty="0"/>
              <a:t>Journal of E-Learning and Knowledge Society</a:t>
            </a:r>
            <a:r>
              <a:rPr lang="en-US" sz="1000" dirty="0"/>
              <a:t>, </a:t>
            </a:r>
            <a:r>
              <a:rPr lang="en-US" sz="1000" i="1" dirty="0"/>
              <a:t>3</a:t>
            </a:r>
            <a:r>
              <a:rPr lang="en-US" sz="1000" dirty="0"/>
              <a:t>(2). </a:t>
            </a:r>
            <a:r>
              <a:rPr lang="en-US" sz="1000" dirty="0">
                <a:hlinkClick r:id="rId6"/>
              </a:rPr>
              <a:t>https://www.je-lks.org/ojs/index.php/Je-LKS_EN/article/view/29</a:t>
            </a:r>
            <a:r>
              <a:rPr lang="en-US" sz="1000" dirty="0"/>
              <a:t> </a:t>
            </a:r>
            <a:endParaRPr lang="en-CA" sz="1000" dirty="0"/>
          </a:p>
        </p:txBody>
      </p:sp>
    </p:spTree>
    <p:extLst>
      <p:ext uri="{BB962C8B-B14F-4D97-AF65-F5344CB8AC3E}">
        <p14:creationId xmlns:p14="http://schemas.microsoft.com/office/powerpoint/2010/main" val="221723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Why a PLE?</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“The idea of PLEs appears to have been associated with the development of new models of learning, breaking with traditional educational structures and focusing on the learner (to the point of placing her at the centre of the learning process), and providing increased autonomy.</a:t>
            </a:r>
          </a:p>
          <a:p>
            <a:pPr marL="0" indent="0">
              <a:buNone/>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“At the same time, teachers are seen as adopting the role of facilitator and guide. It can be claimed that the idea of PLEs has challenged the traditional failure of educational technology to reconcile technological and pedagogical change.”</a:t>
            </a: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337452"/>
            <a:ext cx="7991279" cy="553998"/>
          </a:xfrm>
          <a:prstGeom prst="rect">
            <a:avLst/>
          </a:prstGeom>
          <a:noFill/>
        </p:spPr>
        <p:txBody>
          <a:bodyPr wrap="square">
            <a:spAutoFit/>
          </a:bodyPr>
          <a:lstStyle/>
          <a:p>
            <a:r>
              <a:rPr lang="en-US" sz="1000" dirty="0" err="1"/>
              <a:t>Castañeda</a:t>
            </a:r>
            <a:r>
              <a:rPr lang="en-US" sz="1000" dirty="0"/>
              <a:t>, L., Tur, G., Torres-</a:t>
            </a:r>
            <a:r>
              <a:rPr lang="en-US" sz="1000" dirty="0" err="1"/>
              <a:t>Kompen</a:t>
            </a:r>
            <a:r>
              <a:rPr lang="en-US" sz="1000" dirty="0"/>
              <a:t>, R., &amp; </a:t>
            </a:r>
            <a:r>
              <a:rPr lang="en-US" sz="1000" dirty="0" err="1"/>
              <a:t>Attwell</a:t>
            </a:r>
            <a:r>
              <a:rPr lang="en-US" sz="1000" dirty="0"/>
              <a:t>, G. (2022). The Influence of the Personal Learning Environment Concept in the Educational Research Field: A 2010-2020 Systematized Review. International Journal of Virtual and Personal Learning Environments (IJVPLE), 12(1), 1-16. </a:t>
            </a:r>
            <a:r>
              <a:rPr lang="en-US" sz="1000" dirty="0">
                <a:hlinkClick r:id="rId3"/>
              </a:rPr>
              <a:t>https://doi.org/10.4018/IJVPLE.2022010102</a:t>
            </a:r>
            <a:r>
              <a:rPr lang="en-US" sz="1000" dirty="0"/>
              <a:t> </a:t>
            </a:r>
            <a:endParaRPr lang="en-CA" sz="1000" dirty="0"/>
          </a:p>
        </p:txBody>
      </p:sp>
    </p:spTree>
    <p:extLst>
      <p:ext uri="{BB962C8B-B14F-4D97-AF65-F5344CB8AC3E}">
        <p14:creationId xmlns:p14="http://schemas.microsoft.com/office/powerpoint/2010/main" val="197970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PLE vs LMS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700" y="1152475"/>
            <a:ext cx="5688344"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In an LMS, the learning is ‘managed’ by the institution. All activities, all sociality, even, is mediated through the learning platform.</a:t>
            </a:r>
          </a:p>
          <a:p>
            <a:pPr marL="0" indent="0">
              <a:buNone/>
            </a:pPr>
            <a:endParaRPr lang="en-US" dirty="0">
              <a:latin typeface="Candara" panose="020E0502030303020204" pitchFamily="34" charset="0"/>
              <a:cs typeface="Times New Roman" panose="02020603050405020304" pitchFamily="18" charset="0"/>
            </a:endParaRPr>
          </a:p>
          <a:p>
            <a:pPr marL="0" indent="0">
              <a:buNone/>
            </a:pPr>
            <a:r>
              <a:rPr lang="en-US" dirty="0">
                <a:latin typeface="Candara" panose="020E0502030303020204" pitchFamily="34" charset="0"/>
                <a:cs typeface="Times New Roman" panose="02020603050405020304" pitchFamily="18" charset="0"/>
              </a:rPr>
              <a:t>“When we disaggregate the power in education, we empower individual learners. It can encourage them to learn more than is presented in the curriculum. It can encourage lifelong learning. PLEs provide an excellent venue for this to happen.”</a:t>
            </a: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0" y="4337452"/>
            <a:ext cx="7991279" cy="707886"/>
          </a:xfrm>
          <a:prstGeom prst="rect">
            <a:avLst/>
          </a:prstGeom>
          <a:noFill/>
        </p:spPr>
        <p:txBody>
          <a:bodyPr wrap="square">
            <a:spAutoFit/>
          </a:bodyPr>
          <a:lstStyle/>
          <a:p>
            <a:r>
              <a:rPr lang="en-US" sz="1000" dirty="0"/>
              <a:t>Cormier, D. (2010). PLE vs. LMS – disaggregate power, not people. Dave’s Educational Blog. </a:t>
            </a:r>
            <a:r>
              <a:rPr lang="en-US" sz="1000" dirty="0">
                <a:hlinkClick r:id="rId3"/>
              </a:rPr>
              <a:t>https://davecormier.com/edblog/2010/09/19/ple-vs-lms-disaggregate-power-not-people/</a:t>
            </a:r>
            <a:r>
              <a:rPr lang="en-US" sz="1000" dirty="0"/>
              <a:t>  </a:t>
            </a:r>
          </a:p>
          <a:p>
            <a:endParaRPr lang="en-US" sz="1000" dirty="0"/>
          </a:p>
          <a:p>
            <a:r>
              <a:rPr lang="en-US" sz="1000" dirty="0"/>
              <a:t>My video PLE vs LMS: </a:t>
            </a:r>
            <a:r>
              <a:rPr lang="en-US" sz="1000" dirty="0">
                <a:hlinkClick r:id="rId4"/>
              </a:rPr>
              <a:t>https://www.youtube.com/watch?v=zDwcCJncyiw</a:t>
            </a:r>
            <a:r>
              <a:rPr lang="en-US" sz="1000" dirty="0"/>
              <a:t> </a:t>
            </a:r>
            <a:endParaRPr lang="en-CA" sz="1000" dirty="0"/>
          </a:p>
        </p:txBody>
      </p:sp>
      <p:pic>
        <p:nvPicPr>
          <p:cNvPr id="3" name="Picture 2">
            <a:extLst>
              <a:ext uri="{FF2B5EF4-FFF2-40B4-BE49-F238E27FC236}">
                <a16:creationId xmlns:a16="http://schemas.microsoft.com/office/drawing/2014/main" id="{183C735B-95DA-4547-8FA9-8E3B694AB9E5}"/>
              </a:ext>
            </a:extLst>
          </p:cNvPr>
          <p:cNvPicPr>
            <a:picLocks noChangeAspect="1"/>
          </p:cNvPicPr>
          <p:nvPr/>
        </p:nvPicPr>
        <p:blipFill>
          <a:blip r:embed="rId5"/>
          <a:stretch>
            <a:fillRect/>
          </a:stretch>
        </p:blipFill>
        <p:spPr>
          <a:xfrm>
            <a:off x="6075280" y="457553"/>
            <a:ext cx="2494344" cy="2189692"/>
          </a:xfrm>
          <a:prstGeom prst="rect">
            <a:avLst/>
          </a:prstGeom>
        </p:spPr>
      </p:pic>
      <p:pic>
        <p:nvPicPr>
          <p:cNvPr id="5" name="Picture 4">
            <a:extLst>
              <a:ext uri="{FF2B5EF4-FFF2-40B4-BE49-F238E27FC236}">
                <a16:creationId xmlns:a16="http://schemas.microsoft.com/office/drawing/2014/main" id="{44634765-A822-4D32-8A21-BDE6F78E3F1B}"/>
              </a:ext>
            </a:extLst>
          </p:cNvPr>
          <p:cNvPicPr>
            <a:picLocks noChangeAspect="1"/>
          </p:cNvPicPr>
          <p:nvPr/>
        </p:nvPicPr>
        <p:blipFill>
          <a:blip r:embed="rId6"/>
          <a:stretch>
            <a:fillRect/>
          </a:stretch>
        </p:blipFill>
        <p:spPr>
          <a:xfrm>
            <a:off x="6075280" y="2773905"/>
            <a:ext cx="2494344" cy="1924570"/>
          </a:xfrm>
          <a:prstGeom prst="rect">
            <a:avLst/>
          </a:prstGeom>
        </p:spPr>
      </p:pic>
    </p:spTree>
    <p:extLst>
      <p:ext uri="{BB962C8B-B14F-4D97-AF65-F5344CB8AC3E}">
        <p14:creationId xmlns:p14="http://schemas.microsoft.com/office/powerpoint/2010/main" val="639639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Software licensed to institutions isn’t personal software</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No incentive for institutions to allow others into the same learning environment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Access controls and restrictions enforced by commercial content providers</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Institutional control of learning environment for record-keeping and assessment</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Strong adherence to traditional pedagogical models</a:t>
            </a:r>
          </a:p>
        </p:txBody>
      </p:sp>
      <p:sp>
        <p:nvSpPr>
          <p:cNvPr id="6" name="TextBox 5">
            <a:extLst>
              <a:ext uri="{FF2B5EF4-FFF2-40B4-BE49-F238E27FC236}">
                <a16:creationId xmlns:a16="http://schemas.microsoft.com/office/drawing/2014/main" id="{47AA444C-C082-400B-AAD2-F8B8FC2A4F32}"/>
              </a:ext>
            </a:extLst>
          </p:cNvPr>
          <p:cNvSpPr txBox="1"/>
          <p:nvPr/>
        </p:nvSpPr>
        <p:spPr>
          <a:xfrm>
            <a:off x="317343" y="4698475"/>
            <a:ext cx="6079067" cy="400110"/>
          </a:xfrm>
          <a:prstGeom prst="rect">
            <a:avLst/>
          </a:prstGeom>
          <a:noFill/>
        </p:spPr>
        <p:txBody>
          <a:bodyPr wrap="square">
            <a:spAutoFit/>
          </a:bodyPr>
          <a:lstStyle/>
          <a:p>
            <a:r>
              <a:rPr lang="en-CA" sz="1000" dirty="0" err="1"/>
              <a:t>eduSource</a:t>
            </a:r>
            <a:r>
              <a:rPr lang="en-CA" sz="1000" dirty="0"/>
              <a:t>: Canadian Network of Learning Object Repositories. </a:t>
            </a:r>
            <a:r>
              <a:rPr lang="en-CA" sz="1000" dirty="0">
                <a:hlinkClick r:id="rId3"/>
              </a:rPr>
              <a:t>https://www.edusource.ca/</a:t>
            </a:r>
            <a:r>
              <a:rPr lang="en-CA" sz="1000" dirty="0"/>
              <a:t> </a:t>
            </a:r>
          </a:p>
          <a:p>
            <a:r>
              <a:rPr lang="en-CA" sz="1000" dirty="0"/>
              <a:t>Downes, S. (2014). A Personal Learning Framework (</a:t>
            </a:r>
            <a:r>
              <a:rPr lang="en-CA" sz="1000" dirty="0" err="1"/>
              <a:t>PLEarn</a:t>
            </a:r>
            <a:r>
              <a:rPr lang="en-CA" sz="1000" dirty="0"/>
              <a:t>). </a:t>
            </a:r>
            <a:r>
              <a:rPr lang="en-CA" sz="1000" dirty="0">
                <a:hlinkClick r:id="rId4"/>
              </a:rPr>
              <a:t>https://www.downes.ca/presentation/335</a:t>
            </a:r>
            <a:r>
              <a:rPr lang="en-CA" sz="1000" dirty="0"/>
              <a:t> </a:t>
            </a:r>
          </a:p>
        </p:txBody>
      </p:sp>
      <p:pic>
        <p:nvPicPr>
          <p:cNvPr id="4" name="Picture 3">
            <a:extLst>
              <a:ext uri="{FF2B5EF4-FFF2-40B4-BE49-F238E27FC236}">
                <a16:creationId xmlns:a16="http://schemas.microsoft.com/office/drawing/2014/main" id="{DDA0163A-C7F6-4B6B-8BC7-4BEC64901051}"/>
              </a:ext>
            </a:extLst>
          </p:cNvPr>
          <p:cNvPicPr>
            <a:picLocks noChangeAspect="1"/>
          </p:cNvPicPr>
          <p:nvPr/>
        </p:nvPicPr>
        <p:blipFill>
          <a:blip r:embed="rId5"/>
          <a:stretch>
            <a:fillRect/>
          </a:stretch>
        </p:blipFill>
        <p:spPr>
          <a:xfrm>
            <a:off x="389468" y="3309232"/>
            <a:ext cx="4552950" cy="1076325"/>
          </a:xfrm>
          <a:prstGeom prst="rect">
            <a:avLst/>
          </a:prstGeom>
        </p:spPr>
      </p:pic>
    </p:spTree>
    <p:extLst>
      <p:ext uri="{BB962C8B-B14F-4D97-AF65-F5344CB8AC3E}">
        <p14:creationId xmlns:p14="http://schemas.microsoft.com/office/powerpoint/2010/main" val="369940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Business Model Challenges</a:t>
            </a:r>
            <a:endParaRPr sz="2400" dirty="0">
              <a:latin typeface="Cambria" panose="02040503050406030204" pitchFamily="18" charset="0"/>
              <a:ea typeface="Cambria" panose="02040503050406030204" pitchFamily="18" charset="0"/>
            </a:endParaRPr>
          </a:p>
        </p:txBody>
      </p:sp>
      <p:sp>
        <p:nvSpPr>
          <p:cNvPr id="62" name="Google Shape;62;p14"/>
          <p:cNvSpPr txBox="1">
            <a:spLocks noGrp="1"/>
          </p:cNvSpPr>
          <p:nvPr>
            <p:ph type="body" idx="1"/>
          </p:nvPr>
        </p:nvSpPr>
        <p:spPr>
          <a:xfrm>
            <a:off x="311699" y="1152475"/>
            <a:ext cx="8442833" cy="3416400"/>
          </a:xfrm>
          <a:prstGeom prst="rect">
            <a:avLst/>
          </a:prstGeom>
        </p:spPr>
        <p:txBody>
          <a:bodyPr spcFirstLastPara="1" wrap="square" lIns="91425" tIns="91425" rIns="91425" bIns="91425" anchor="t" anchorCtr="0">
            <a:normAutofit/>
          </a:bodyPr>
          <a:lstStyle/>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Here’s Terry Anderson in 2006: “LMS systems have afforded teachers the capacity to create their own web courses with minimal programming expertise or even instructional design support…</a:t>
            </a:r>
          </a:p>
          <a:p>
            <a:pPr marL="0" indent="0">
              <a:buNone/>
            </a:pPr>
            <a:endParaRPr lang="en-US" dirty="0">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“Similarly, PLEs are nowhere near as easy to use to facilitate and support many of the educational functions that are trivial in modern LMS systems.”</a:t>
            </a:r>
          </a:p>
          <a:p>
            <a:pPr marL="0" indent="0">
              <a:buNone/>
            </a:pPr>
            <a:endParaRPr lang="en-US" dirty="0"/>
          </a:p>
        </p:txBody>
      </p:sp>
      <p:sp>
        <p:nvSpPr>
          <p:cNvPr id="10" name="TextBox 9">
            <a:extLst>
              <a:ext uri="{FF2B5EF4-FFF2-40B4-BE49-F238E27FC236}">
                <a16:creationId xmlns:a16="http://schemas.microsoft.com/office/drawing/2014/main" id="{852B6DE4-A2E4-4495-B277-525C3B9B1993}"/>
              </a:ext>
            </a:extLst>
          </p:cNvPr>
          <p:cNvSpPr txBox="1"/>
          <p:nvPr/>
        </p:nvSpPr>
        <p:spPr>
          <a:xfrm>
            <a:off x="311701" y="4337452"/>
            <a:ext cx="5885900" cy="400110"/>
          </a:xfrm>
          <a:prstGeom prst="rect">
            <a:avLst/>
          </a:prstGeom>
          <a:noFill/>
        </p:spPr>
        <p:txBody>
          <a:bodyPr wrap="square">
            <a:spAutoFit/>
          </a:bodyPr>
          <a:lstStyle/>
          <a:p>
            <a:r>
              <a:rPr lang="en-US" sz="1000" dirty="0"/>
              <a:t>Anderson, T. (2006). PLE's versus LMS: Are PLEs ready for Prime time? Virtual Canuck. </a:t>
            </a:r>
            <a:r>
              <a:rPr lang="en-US" sz="1000" dirty="0">
                <a:hlinkClick r:id="rId3"/>
              </a:rPr>
              <a:t>https://virtualcanuck.ca/2006/01/09/ples-versus-lms-are-ples-ready-for-prime-time/</a:t>
            </a:r>
            <a:r>
              <a:rPr lang="en-US" sz="1000" dirty="0"/>
              <a:t> </a:t>
            </a:r>
            <a:endParaRPr lang="en-CA" sz="1000" dirty="0"/>
          </a:p>
        </p:txBody>
      </p:sp>
      <p:pic>
        <p:nvPicPr>
          <p:cNvPr id="4" name="Picture 3">
            <a:extLst>
              <a:ext uri="{FF2B5EF4-FFF2-40B4-BE49-F238E27FC236}">
                <a16:creationId xmlns:a16="http://schemas.microsoft.com/office/drawing/2014/main" id="{B4DFA62D-9B1C-4DA1-8D70-68781357DDA5}"/>
              </a:ext>
            </a:extLst>
          </p:cNvPr>
          <p:cNvPicPr>
            <a:picLocks noChangeAspect="1"/>
          </p:cNvPicPr>
          <p:nvPr/>
        </p:nvPicPr>
        <p:blipFill>
          <a:blip r:embed="rId4"/>
          <a:stretch>
            <a:fillRect/>
          </a:stretch>
        </p:blipFill>
        <p:spPr>
          <a:xfrm>
            <a:off x="6400799" y="3133772"/>
            <a:ext cx="2240139" cy="1564703"/>
          </a:xfrm>
          <a:prstGeom prst="rect">
            <a:avLst/>
          </a:prstGeom>
        </p:spPr>
      </p:pic>
    </p:spTree>
    <p:extLst>
      <p:ext uri="{BB962C8B-B14F-4D97-AF65-F5344CB8AC3E}">
        <p14:creationId xmlns:p14="http://schemas.microsoft.com/office/powerpoint/2010/main" val="11210169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TotalTime>
  <Words>1301</Words>
  <Application>Microsoft Office PowerPoint</Application>
  <PresentationFormat>On-screen Show (16:9)</PresentationFormat>
  <Paragraphs>83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Cambria</vt:lpstr>
      <vt:lpstr>Candara</vt:lpstr>
      <vt:lpstr>Wingdings</vt:lpstr>
      <vt:lpstr>Simple Light</vt:lpstr>
      <vt:lpstr>Design and Development of a Personal Learning Environment</vt:lpstr>
      <vt:lpstr>Start With The Demo</vt:lpstr>
      <vt:lpstr>Promises I Made in the Abstract</vt:lpstr>
      <vt:lpstr>What Even Is a PLE?</vt:lpstr>
      <vt:lpstr>What Even Is a PLE?</vt:lpstr>
      <vt:lpstr>Why a PLE?</vt:lpstr>
      <vt:lpstr>PLE vs LMS</vt:lpstr>
      <vt:lpstr>Business Model Challenges</vt:lpstr>
      <vt:lpstr>Business Model Challenges</vt:lpstr>
      <vt:lpstr>Business Model Challenges</vt:lpstr>
      <vt:lpstr>Technical Challenges</vt:lpstr>
      <vt:lpstr>Design Considerations</vt:lpstr>
      <vt:lpstr>Flow</vt:lpstr>
      <vt:lpstr>Read – Edit - Write</vt:lpstr>
      <vt:lpstr>Multi-Functional</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CList</dc:title>
  <dc:creator>Downes, Stephen</dc:creator>
  <cp:lastModifiedBy>Stephen Downes</cp:lastModifiedBy>
  <cp:revision>15</cp:revision>
  <dcterms:modified xsi:type="dcterms:W3CDTF">2025-06-01T01:28:49Z</dcterms:modified>
</cp:coreProperties>
</file>