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1" r:id="rId9"/>
    <p:sldId id="263" r:id="rId10"/>
    <p:sldId id="264" r:id="rId11"/>
    <p:sldId id="265" r:id="rId12"/>
    <p:sldId id="268" r:id="rId13"/>
    <p:sldId id="266" r:id="rId14"/>
    <p:sldId id="267" r:id="rId15"/>
    <p:sldId id="270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 snapToGrid="0">
      <p:cViewPr>
        <p:scale>
          <a:sx n="75" d="100"/>
          <a:sy n="75" d="100"/>
        </p:scale>
        <p:origin x="81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13BAA-56DC-4F3B-BC01-0D419A9F8CB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57D55-2A82-4269-9868-13E695D2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7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FAE98CB-313F-44F0-B39D-8FBD5CF8E524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7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3BA1-A241-409D-811E-48E7E758F2D7}" type="datetime1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58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53F1134-5491-455C-94FF-6F2C7C03391D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1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3462-0E09-450A-8AE1-5F96B239EA46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C0B6-8966-48E8-AD70-7D08ECCE6DFE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5155-C5C8-4975-BB50-F59FCE52BA84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1C95-453E-4283-8A38-882CA6280F72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9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08E7-DF02-4530-A614-83A4357E1455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03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513923B-8D5F-4D4C-B8F1-590F9235D7A6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83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A6CA-8198-4A03-B341-E64317ACAED2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71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465C14E-08FA-4ED5-A8AF-7EA4FE93B6E7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3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5186-FDB6-43F4-B13E-F667AF4D7119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6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B6B7-8657-44C7-8BAB-1026BD7C22B7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6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5553F9E-2888-4E9C-A4BF-0B676E6287CD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03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52C5-63A2-4BAD-9AC7-087715D236E0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4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E31A77E-1A45-4E9D-B4C8-AEE6B7B45188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31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B570-3652-4FC5-8DC6-8B9B1AE82746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4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FE94AAA6-18F6-4B70-AEA6-8A99D54AB19D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7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D4ABCB7-6ED7-447A-A49A-383AB8BE5DB1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91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5A7DC71-8FE5-4F64-94BE-32ABAB9E9CAA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44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7572-7554-4452-87F5-685FD45543FE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26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38A7-5416-4990-9805-B9685F51A48B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7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55BDC7-E3B7-4F12-A900-38AF81CCB825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3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B37CD1F5-4FF1-484A-BAD6-F59DB437FC0C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39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A44C01E1-8178-4418-83B1-EE7B781BB4B9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13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D2E1A407-4DEB-45A6-B595-406303590365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47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594AAACF-F61E-434C-A757-1692E8EE7765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47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60350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6D8EE9-8737-4CF3-B6B6-D672929DF5FB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67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CB9881-42FB-4DD7-93BF-84A0153582DE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74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5928D7-E43A-4D73-BA14-79668C751D03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6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1FCA-F5CF-4EEA-A457-23CDC41A5620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987552"/>
            <a:ext cx="1014984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782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5DC267-000E-4999-931E-9F241471EEE6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30936"/>
            <a:ext cx="844905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512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BA01-9247-4E65-BF98-DF8A061B8D95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877824"/>
            <a:ext cx="804672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52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AEFF8F5-0FEA-40C9-961C-C5743BE7ABDA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52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E82B-894B-4DA4-8D77-37F81369A391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96767"/>
            <a:ext cx="9848088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791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488" y="5376672"/>
            <a:ext cx="9079992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6E3-4180-450A-8767-E32743908A92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527048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705944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148072"/>
            <a:ext cx="836676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AFEE-44D2-4188-A444-5A011D292322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783080"/>
            <a:ext cx="850392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4070023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11385608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449824"/>
            <a:ext cx="9546336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F108-E2B2-487D-96D6-9457403F6385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30352"/>
            <a:ext cx="9683496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035254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4965192"/>
            <a:ext cx="8339328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033272"/>
            <a:ext cx="8467344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7FAF3C-8A31-47BD-AF7A-A0E830DF04CC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14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8E4A-3B23-43D3-8FCC-5B6F12923F73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63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555E-A23F-4753-AF7E-F8E91728BD2F}" type="datetime1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9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415-9C16-4C94-8F99-5115FE9C875F}" type="datetime1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73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4F41-0573-4E7D-A5C7-12106B0E8755}" type="datetime1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2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6D47-677B-41B9-A8FA-2B12FE7080AC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2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7BAE32F5-92B7-420C-B8B8-E0C1DBBDEDFB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15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5FE-571B-4D4A-9E96-CB994563AED0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92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132A-FAB6-4A15-9C0C-AA21C1742BEE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79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BC35-112E-434E-8BC1-3E45E061B4EF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34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93776"/>
            <a:ext cx="8028432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65776"/>
            <a:ext cx="5431536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A5C63C-F711-4AAF-BDB7-04E39355207A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5111496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F53E1D-286A-4421-9B76-F133EE99F45E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170516"/>
            <a:ext cx="480060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F137D5-AFD6-49BD-B1F1-EE56FCA7457E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9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896112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023819-38AF-41E9-8DB7-B3179EE85B31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Stephen Downes - Fediverse Six Months From 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49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7B98AFF-40C6-472E-ACA3-BBA16A3C33C4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3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4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796" r:id="rId47"/>
    <p:sldLayoutId id="2147483797" r:id="rId48"/>
    <p:sldLayoutId id="2147483798" r:id="rId49"/>
    <p:sldLayoutId id="2147483799" r:id="rId50"/>
    <p:sldLayoutId id="2147483800" r:id="rId51"/>
    <p:sldLayoutId id="2147483801" r:id="rId5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webfoundation.org/2025/07/09/report-privacy-preserving-interoperability-and-the-fediverse/" TargetMode="External"/><Relationship Id="rId2" Type="http://schemas.openxmlformats.org/officeDocument/2006/relationships/hyperlink" Target="https://ibis.wiki/article/Ibis_0.3.0_-_Fediverse_Integration_OAuth_and_More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einpresswire.com/article/636875889/fedica-expands-into-the-fediverse-by-offering-new-social-media-tools-for-mastodon-facebook-instagram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fedify.dev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did-1.0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orcid.org/" TargetMode="External"/><Relationship Id="rId4" Type="http://schemas.openxmlformats.org/officeDocument/2006/relationships/hyperlink" Target="https://digital-strategy.ec.europa.eu/en/policies/eudi-regul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luesky-social/pds" TargetMode="External"/><Relationship Id="rId2" Type="http://schemas.openxmlformats.org/officeDocument/2006/relationships/hyperlink" Target="https://www.youtube.com/watch?v=3xAyZxcQiaw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lay.fedi.buzz/" TargetMode="External"/><Relationship Id="rId7" Type="http://schemas.openxmlformats.org/officeDocument/2006/relationships/hyperlink" Target="https://socialhub.activitypub.rocks/t/fediverse-relays/4626" TargetMode="External"/><Relationship Id="rId2" Type="http://schemas.openxmlformats.org/officeDocument/2006/relationships/hyperlink" Target="https://fed.brid.gy/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hyperlink" Target="https://relaylist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.network/" TargetMode="External"/><Relationship Id="rId2" Type="http://schemas.openxmlformats.org/officeDocument/2006/relationships/hyperlink" Target="https://bonfirenetworks.org/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7.png"/><Relationship Id="rId4" Type="http://schemas.openxmlformats.org/officeDocument/2006/relationships/hyperlink" Target="https://tchop.io/resources/glossary/community-building/decentralised-communiti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e.mooc.c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www.downes.ca/presentation/59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d.net/developers/how-connect-works/" TargetMode="External"/><Relationship Id="rId2" Type="http://schemas.openxmlformats.org/officeDocument/2006/relationships/hyperlink" Target="https://auth0.com/intro-to-iam/what-is-oauth-2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5" Type="http://schemas.openxmlformats.org/officeDocument/2006/relationships/hyperlink" Target="https://www.dock.io/post/decentralized-identity" TargetMode="External"/><Relationship Id="rId4" Type="http://schemas.openxmlformats.org/officeDocument/2006/relationships/hyperlink" Target="https://en.wikipedia.org/wiki/Self-sovereign_identit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850A-CFD9-E11B-774E-EF4435073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/>
          </a:bodyPr>
          <a:lstStyle/>
          <a:p>
            <a:r>
              <a:rPr lang="en-US" sz="4800" dirty="0"/>
              <a:t>The Fediverse Six Months From 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4D6A8-3BB2-2C72-D5B5-C62746335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anchor="b">
            <a:normAutofit/>
          </a:bodyPr>
          <a:lstStyle/>
          <a:p>
            <a:r>
              <a:rPr lang="en-US" dirty="0"/>
              <a:t>Stephen Downes</a:t>
            </a:r>
          </a:p>
          <a:p>
            <a:r>
              <a:rPr lang="en-US" dirty="0"/>
              <a:t>Reclaim Open Conference</a:t>
            </a:r>
          </a:p>
          <a:p>
            <a:r>
              <a:rPr lang="en-US" dirty="0"/>
              <a:t>November 5, 2025</a:t>
            </a:r>
          </a:p>
        </p:txBody>
      </p:sp>
      <p:pic>
        <p:nvPicPr>
          <p:cNvPr id="5" name="Picture Placeholder 4" descr="A mountain range with green grass">
            <a:extLst>
              <a:ext uri="{FF2B5EF4-FFF2-40B4-BE49-F238E27FC236}">
                <a16:creationId xmlns:a16="http://schemas.microsoft.com/office/drawing/2014/main" id="{BCAD8D29-C0CA-F64E-DE70-A72605A3FD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7" r="20437"/>
          <a:stretch>
            <a:fillRect/>
          </a:stretch>
        </p:blipFill>
        <p:spPr>
          <a:xfrm>
            <a:off x="6516688" y="0"/>
            <a:ext cx="5675312" cy="6399213"/>
          </a:xfrm>
        </p:spPr>
      </p:pic>
      <p:pic>
        <p:nvPicPr>
          <p:cNvPr id="7" name="Picture 6" descr="A qr code with brown squares&#10;&#10;AI-generated content may be incorrect.">
            <a:extLst>
              <a:ext uri="{FF2B5EF4-FFF2-40B4-BE49-F238E27FC236}">
                <a16:creationId xmlns:a16="http://schemas.microsoft.com/office/drawing/2014/main" id="{462F222D-3FBF-B766-5132-1A9EAC85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89352"/>
            <a:ext cx="1984248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5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7D840-F566-D7CB-5057-FF8EE582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A0C18E-B48E-95AF-2422-5B822EA1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The Real Future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26782-34E5-07B1-A69C-3088B76B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003" y="1813735"/>
            <a:ext cx="9683395" cy="4556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32226-C6EA-6DA9-F1A4-ED45F9CB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A70F-28BB-4DE6-A20E-9A89A30C1E1B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C3877-EA43-A7F3-D6A9-4B4003A7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D52F3-0AF4-2453-FF37-B4F975EB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0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5E63D-7B42-40F5-FD9E-FF25D8953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0437F4-77C2-892C-CE1F-7D9B642C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The Real Future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2B135-87CD-EEEE-7ECD-160AF0EEC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39" y="1863090"/>
            <a:ext cx="9704809" cy="44154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CEC9F-3BE8-8CC5-C086-13A60939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99F3-0E44-4665-8B6F-14345A79F4A2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0A077-0B49-219E-3362-013D0B6BA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23B46-617D-AE0C-864C-F74567E7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9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7B606-10BD-F203-3122-1D58C67D6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ECC849C-1BE3-B36B-3092-CB551A28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The Sort of Services Leading to This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28EC20-5D8B-84E1-5D28-0E8B2B14640A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429768" y="1596766"/>
            <a:ext cx="4541330" cy="4426843"/>
          </a:xfrm>
        </p:spPr>
        <p:txBody>
          <a:bodyPr anchor="t">
            <a:normAutofit fontScale="92500" lnSpcReduction="10000"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ActivityPub </a:t>
            </a:r>
            <a:r>
              <a:rPr lang="en-US" sz="2400" kern="1200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Fuzzer</a:t>
            </a:r>
            <a:r>
              <a:rPr lang="en-US" sz="24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– emulates different dialects that are used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in ActivityPub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https://asml.cyber.harvard.edu/2025/10/01/introducing-the-asml-activitypub-fuzzer-improving-testing-in-the-fediverse/</a:t>
            </a:r>
            <a:endParaRPr lang="en-US" sz="2400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Ibis Wiki – integration with OAuth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https://ibis.wiki/article/Ibis_0.3.0_-_Fediverse_Integration_OAuth_and_More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Privacy-preserving interoperability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https://socialwebfoundation.org/2025/07/09/report-privacy-preserving-interoperability-and-the-fediverse/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8B1365-177F-C371-5D75-2260DC3C64E8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5245608" y="4572000"/>
            <a:ext cx="4541330" cy="1451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4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4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Fedify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- Typescript library for building fediverse servers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https://fedify.dev/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0E9B8F4-4C26-A4E4-41F0-274349804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60" y="1493905"/>
            <a:ext cx="3662430" cy="30407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C6C066-0F16-8D42-A1F2-432CFCCE49C9}"/>
              </a:ext>
            </a:extLst>
          </p:cNvPr>
          <p:cNvSpPr txBox="1"/>
          <p:nvPr/>
        </p:nvSpPr>
        <p:spPr>
          <a:xfrm>
            <a:off x="3951923" y="6278495"/>
            <a:ext cx="60979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Image: </a:t>
            </a:r>
            <a:r>
              <a:rPr lang="en-US" sz="1100" dirty="0">
                <a:hlinkClick r:id="rId6"/>
              </a:rPr>
              <a:t>https://www.einpresswire.com/article/636875889/fedica-expands-into-the-fediverse-by-offering-new-social-media-tools-for-mastodon-facebook-instagram</a:t>
            </a:r>
            <a:r>
              <a:rPr lang="en-US" sz="1100" dirty="0"/>
              <a:t> 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D97E916-B393-31B9-51BB-330BF046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5EE9-CF4E-4CB6-8494-EBB329AE7B17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AB529B0-2B4F-F79E-B926-1851E333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F67D273-DCB4-AF36-E05D-701CD00D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3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2C81D-C372-BF91-AF2E-BB91258F0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CA27-3AAF-8A39-A28B-99DE3AD10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69" y="2160270"/>
            <a:ext cx="6907563" cy="42633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768F787-251D-6140-4B9D-9619596C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Single Sign-on – For the World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B919B4-6B90-4E70-D37E-27EAA78B7951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429768" y="1596767"/>
            <a:ext cx="4530852" cy="3767328"/>
          </a:xfrm>
        </p:spPr>
        <p:txBody>
          <a:bodyPr anchor="t">
            <a:normAutofit fontScale="92500"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Many accounts, one identity (or more than one, my choice)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Eg.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W3C’s DID specification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https://www.w3.org/TR/did-1.0/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Connected with ‘real’ digital identity services (e.g. EUDI, ORCID,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etc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https://digital-strategy.ec.europa.eu/en/policies/eudi-regulation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https://orcid.org/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FE95F6-75D6-12C6-B9E9-548EFF85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5F3C-5A22-490E-9426-59482DA0CF9C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8E10C29-4FFF-6FAF-F706-196B064D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C9E4D9-7064-C436-3B13-2BED99DA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1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C3685-EC21-381C-3C84-A3623B503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F50950F-A8B9-67D5-A4B1-379738F0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Personal Distributed Data Server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64414D-28FB-495F-7356-5F969C99FB04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429768" y="1596767"/>
            <a:ext cx="4530852" cy="3767328"/>
          </a:xfrm>
        </p:spPr>
        <p:txBody>
          <a:bodyPr anchor="t">
            <a:norm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Following from (e.g.) Ian O’Byrne’s discussion of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 digital garden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https://www.youtube.com/watch?v=3xAyZxcQiaw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PWSAC (Publish wherever syndicate as convenient)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Build your own PDS: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https://github.com/bluesky-social/pds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CE271-E25C-C84D-F51D-DA362B829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75" y="1615817"/>
            <a:ext cx="6153150" cy="395156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EF96F4-DC36-4CB8-8E05-4494F775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C128-6B71-4A8A-A2F5-2DD48565A90A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7983A7-62B9-2A6C-F566-E2619914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DB5CCB-5C03-6A5F-D234-52105F1C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7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9EEC5-6074-A344-6B29-E70068FA2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B668A78-E54B-9243-F123-20A79ACD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Fediverse Service Providers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889C44-E2EC-577F-6FCF-931C35BF92FB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6259068" y="1653917"/>
            <a:ext cx="4530852" cy="3767328"/>
          </a:xfrm>
        </p:spPr>
        <p:txBody>
          <a:bodyPr anchor="t">
            <a:norm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Eg. All-of-fediverse relays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Eg.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Bridgy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connects to Indieweb, etc.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https://fed.brid.gy/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Ed.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Fedi-Buzz Relay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https://relay.fedi.buzz/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Relay List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https://relaylist.com/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D63E31-FE60-5DB1-C61E-B532DADDD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2025" y="1653917"/>
            <a:ext cx="4262230" cy="4429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EE33CA-9054-7F88-E310-25A7793D45A9}"/>
              </a:ext>
            </a:extLst>
          </p:cNvPr>
          <p:cNvSpPr txBox="1"/>
          <p:nvPr/>
        </p:nvSpPr>
        <p:spPr>
          <a:xfrm>
            <a:off x="5224255" y="566806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Image: </a:t>
            </a:r>
            <a:r>
              <a:rPr lang="en-US" sz="1200" dirty="0">
                <a:hlinkClick r:id="rId7"/>
              </a:rPr>
              <a:t>https://socialhub.activitypub.rocks/t/fediverse-relays/4626</a:t>
            </a:r>
            <a:r>
              <a:rPr lang="en-US" sz="1200" dirty="0"/>
              <a:t> 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7501D-687F-BF77-EEF7-4EFA44A5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C93F-E8CB-45DA-962D-67D7B4B22EAA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8A9B9-C9A8-4B35-29C2-ACFAD47A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0A93D-0188-20FF-0DE4-FBBDF9D3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97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6F17F-654B-454A-BDB2-E88EDB806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023BC68-9491-956D-8E75-C40E3217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Distributed Communities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0ECD5F-1476-3EF0-F82E-85B1356B62EE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429768" y="1596767"/>
            <a:ext cx="4530852" cy="3767328"/>
          </a:xfrm>
        </p:spPr>
        <p:txBody>
          <a:bodyPr anchor="t">
            <a:norm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Eg. Bonfire, which builds fediverse platforms; open science version Open Science Network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https://bonfirenetworks.org/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https://openscience.network/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Decentralized Communities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https://tchop.io/resources/glossary/community-building/decentralised-communities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A group of animals in the woods">
            <a:extLst>
              <a:ext uri="{FF2B5EF4-FFF2-40B4-BE49-F238E27FC236}">
                <a16:creationId xmlns:a16="http://schemas.microsoft.com/office/drawing/2014/main" id="{0CF849C4-DB57-7A4C-05FB-12A4F6445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20" y="1663442"/>
            <a:ext cx="5518890" cy="330967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A5F49-8B63-DEA0-6BC5-9C187767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D0E9-8726-4798-BFE5-92526A116972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9A14F-4B35-122B-A2D9-B5120A49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28208-8A9A-8D5F-F660-6AD812B4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90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ith long hair and glasses&#10;&#10;">
            <a:extLst>
              <a:ext uri="{FF2B5EF4-FFF2-40B4-BE49-F238E27FC236}">
                <a16:creationId xmlns:a16="http://schemas.microsoft.com/office/drawing/2014/main" id="{098EF8B4-793B-88D1-C2BE-E2EBC2502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46" y="623371"/>
            <a:ext cx="4878480" cy="4637566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656284C0-4AB3-44C1-A4B6-533EA87D8019}"/>
              </a:ext>
            </a:extLst>
          </p:cNvPr>
          <p:cNvSpPr txBox="1"/>
          <p:nvPr/>
        </p:nvSpPr>
        <p:spPr>
          <a:xfrm>
            <a:off x="838200" y="2942154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>
                <a:solidFill>
                  <a:srgbClr val="006600"/>
                </a:solidFill>
              </a:rPr>
              <a:t>Stephen Downes</a:t>
            </a:r>
          </a:p>
          <a:p>
            <a:r>
              <a:rPr lang="en-CA" sz="2800" dirty="0">
                <a:solidFill>
                  <a:srgbClr val="0066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https://www.downes.ca</a:t>
            </a:r>
            <a:r>
              <a:rPr lang="en-CA" sz="2800" dirty="0">
                <a:solidFill>
                  <a:srgbClr val="006600"/>
                </a:solidFill>
              </a:rPr>
              <a:t>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7C0F797-AB57-9631-412A-088DAD6F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370C-DCA6-455C-88E2-D4F80C04841A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7DD31C1-A3E8-0CBE-5875-B411AD73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0546669-5194-D46D-4F26-3856F65D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4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89748901-E186-82F4-066F-AB87D5F85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11" y="1596766"/>
            <a:ext cx="7149232" cy="354673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86349E5-79E8-7903-DFE2-6D25B469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What is the Fediverse?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1856-E928-9AC4-6196-D23B061BDBB9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429768" y="1596767"/>
            <a:ext cx="4290822" cy="3767328"/>
          </a:xfrm>
        </p:spPr>
        <p:txBody>
          <a:bodyPr anchor="t">
            <a:norm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Multiple servers (aka ‘instances’) instead of a single server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Interactions between users on different servers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F6876-F8F2-AE9E-D755-83B4A11BE25C}"/>
              </a:ext>
            </a:extLst>
          </p:cNvPr>
          <p:cNvSpPr/>
          <p:nvPr/>
        </p:nvSpPr>
        <p:spPr>
          <a:xfrm>
            <a:off x="4239811" y="1596765"/>
            <a:ext cx="7258769" cy="734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61B6E5-1AFF-863B-146B-B7063672D4E1}"/>
              </a:ext>
            </a:extLst>
          </p:cNvPr>
          <p:cNvSpPr/>
          <p:nvPr/>
        </p:nvSpPr>
        <p:spPr>
          <a:xfrm>
            <a:off x="1840845" y="4105060"/>
            <a:ext cx="4578858" cy="1361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46C132-72EA-B013-B8DD-BA6721F77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" y="3954780"/>
            <a:ext cx="3657799" cy="20170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302E32D-AED0-E9E4-EC2B-9215E79C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CD45-CFD0-420F-809D-C124F679FB91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3A91384-E2CE-C7D6-D788-F77200B9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3687ED2-4587-9E07-A9F2-38342B53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11DF5-98E7-C3B5-89FD-8B1E81F07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4B90786-5679-3890-02A8-753544DB2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76" y="1596767"/>
            <a:ext cx="4934043" cy="40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AD64E2E-CCC2-DD11-72BF-66FE3483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ActivityPub </a:t>
            </a:r>
            <a:r>
              <a:rPr lang="en-CA" sz="1800" dirty="0">
                <a:solidFill>
                  <a:schemeClr val="bg2">
                    <a:lumMod val="50000"/>
                  </a:schemeClr>
                </a:solidFill>
              </a:rPr>
              <a:t>vs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 Atmosphere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BDBC7-3BE6-EC33-FF63-ED3799A2759F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429768" y="1596767"/>
            <a:ext cx="6313932" cy="3767328"/>
          </a:xfrm>
        </p:spPr>
        <p:txBody>
          <a:bodyPr anchor="t">
            <a:norm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Multiple personal data servers (PDS)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Relay aggregates (new) content from PDSs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App provides a ‘view’ from the Relay data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36F112D-F713-B1E1-7AD1-FA97915D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" y="3897630"/>
            <a:ext cx="3919633" cy="18859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D5FCD-6D95-F4A1-23DF-2FFD7C9D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95AF-EDB5-424A-93B7-DAE4B63B5762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6EE68-2CB8-7556-E9B8-7017FB93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3CE928-2E27-BBE7-DF9D-346F8788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3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39355-5896-8F31-F100-D76C14FFA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F0B725E-5A50-5C85-7313-1D077671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Where I’m Coming From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1E294-6856-09A0-568B-FFEEB0368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01" y="1627240"/>
            <a:ext cx="8962899" cy="41874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B7C4A-60DB-7946-45AD-C0CAEFEC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E3C-8EF1-4C97-9DAC-F94CAB8AE1CB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C8C88-937C-C308-3AE9-8978D8C1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3F084-4334-AFD9-FF9B-8CFB2D18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4FDD5-68A9-23F8-841C-9900C896476A}"/>
              </a:ext>
            </a:extLst>
          </p:cNvPr>
          <p:cNvSpPr txBox="1"/>
          <p:nvPr/>
        </p:nvSpPr>
        <p:spPr>
          <a:xfrm>
            <a:off x="1663700" y="5814657"/>
            <a:ext cx="83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3"/>
              </a:rPr>
              <a:t>https://ple.mooc.ca</a:t>
            </a:r>
            <a:r>
              <a:rPr lang="en-CA" dirty="0"/>
              <a:t>     </a:t>
            </a:r>
            <a:r>
              <a:rPr lang="en-CA" dirty="0">
                <a:hlinkClick r:id="rId4"/>
              </a:rPr>
              <a:t>https://www.downes.ca/presentation/594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0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8EB3D-8E69-C248-F6CE-414E03151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D02097A-BE72-27D9-A9B1-2AA925BB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Where I’m Coming From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DD05308-677A-8094-28A7-773B2309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09" y="1493905"/>
            <a:ext cx="9328785" cy="49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91C30-A0C9-83A0-585E-88469B8D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D9D86-84A4-4EE7-9157-0820B9E94BF9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CEBE0-2961-584A-3468-C277712B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2198A-E146-0897-C395-C60A7BD4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3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DC403-DA91-F352-A6EA-31E447552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F1B9428-BC50-2328-8312-F7777675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Where I’m Coming From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8765E27-3386-C158-AF51-DA22D8570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09" y="1493905"/>
            <a:ext cx="9328785" cy="49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F7EB0-1541-39BD-2998-0C20AD5B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CDE5-8D61-4A1E-97B4-581B6E4F37C3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A411B-AE44-14E5-7344-BCBC01A3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07FA8-AE3B-8327-3389-145ECAA3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2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70094-B3FF-8169-97FF-5B72BA13C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BAA02-1CEE-57B9-AF0B-4366691FE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51" y="1131570"/>
            <a:ext cx="9721149" cy="53352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26C255-57A0-0D5D-31B7-D9AF4EE9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The Future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5AD57-4530-06BD-9554-F07C83E3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1EBB-852A-430A-B889-05AC627F79DF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CB55-D1AF-D299-B1E1-2599FF50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9EE03-E340-8D37-C426-7347EB3E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2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9926-0A30-DC3A-6967-A58F0FE6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482C7-78DA-ED78-BBDA-571710D1B8E4}"/>
              </a:ext>
            </a:extLst>
          </p:cNvPr>
          <p:cNvSpPr txBox="1">
            <a:spLocks/>
          </p:cNvSpPr>
          <p:nvPr/>
        </p:nvSpPr>
        <p:spPr>
          <a:xfrm>
            <a:off x="651307" y="1744773"/>
            <a:ext cx="6612082" cy="410532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CA" sz="4400" dirty="0">
                <a:solidFill>
                  <a:schemeClr val="accent5">
                    <a:lumMod val="75000"/>
                  </a:schemeClr>
                </a:solidFill>
              </a:rPr>
              <a:t>Issues related to decentralized identity</a:t>
            </a:r>
          </a:p>
          <a:p>
            <a:r>
              <a:rPr lang="en-CA" sz="3300" dirty="0">
                <a:solidFill>
                  <a:schemeClr val="accent5">
                    <a:lumMod val="75000"/>
                  </a:schemeClr>
                </a:solidFill>
              </a:rPr>
              <a:t>OAuth2 </a:t>
            </a:r>
            <a:r>
              <a:rPr lang="en-CA" sz="2000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https://auth0.com</a:t>
            </a:r>
            <a:r>
              <a:rPr lang="en-CA" sz="2000" dirty="0">
                <a:solidFill>
                  <a:srgbClr val="A5736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/intro-to-iam/what-is-oauth-2</a:t>
            </a:r>
            <a:r>
              <a:rPr lang="en-CA" sz="2000" dirty="0"/>
              <a:t> </a:t>
            </a:r>
            <a:endParaRPr lang="en-CA" sz="3300" dirty="0"/>
          </a:p>
          <a:p>
            <a:r>
              <a:rPr lang="en-CA" sz="3300" dirty="0"/>
              <a:t>OIDC </a:t>
            </a:r>
            <a:r>
              <a:rPr lang="en-CA" sz="2000" dirty="0">
                <a:hlinkClick r:id="rId3"/>
              </a:rPr>
              <a:t>https://openid.net/developers/how-connect-works/</a:t>
            </a:r>
            <a:r>
              <a:rPr lang="en-CA" sz="2000" dirty="0"/>
              <a:t> </a:t>
            </a:r>
            <a:endParaRPr lang="en-CA" sz="3300" dirty="0"/>
          </a:p>
          <a:p>
            <a:r>
              <a:rPr lang="en-CA" sz="3300" dirty="0"/>
              <a:t>Self-Sovereign Identity </a:t>
            </a:r>
            <a:r>
              <a:rPr lang="en-CA" sz="2000" dirty="0">
                <a:hlinkClick r:id="rId4"/>
              </a:rPr>
              <a:t>h</a:t>
            </a:r>
            <a:r>
              <a:rPr lang="en-CA" sz="2000" dirty="0">
                <a:hlinkClick r:id="rId4"/>
              </a:rPr>
              <a:t>ttps://en.wikipedia.org/wiki/Self-sovereign_identity</a:t>
            </a:r>
            <a:r>
              <a:rPr lang="en-CA" sz="2000" dirty="0"/>
              <a:t> </a:t>
            </a:r>
          </a:p>
          <a:p>
            <a:endParaRPr lang="en-CA" sz="3300" dirty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CA" sz="4500" dirty="0">
                <a:solidFill>
                  <a:schemeClr val="accent5">
                    <a:lumMod val="75000"/>
                  </a:schemeClr>
                </a:solidFill>
              </a:rPr>
              <a:t>Key-Value Stores</a:t>
            </a:r>
          </a:p>
          <a:p>
            <a:r>
              <a:rPr lang="en-CA" sz="3600" dirty="0"/>
              <a:t>Cloud, e.g. Vault</a:t>
            </a:r>
          </a:p>
          <a:p>
            <a:r>
              <a:rPr lang="en-CA" sz="3300" dirty="0"/>
              <a:t>Host, e.g. 1Password</a:t>
            </a:r>
          </a:p>
          <a:p>
            <a:endParaRPr lang="en-CA" dirty="0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A1930-AB95-1609-FE7F-FD460842DC92}"/>
              </a:ext>
            </a:extLst>
          </p:cNvPr>
          <p:cNvSpPr txBox="1"/>
          <p:nvPr/>
        </p:nvSpPr>
        <p:spPr>
          <a:xfrm>
            <a:off x="651307" y="5454635"/>
            <a:ext cx="607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Dock. Decentralized Identity: The Ultimate Guide. </a:t>
            </a:r>
            <a:r>
              <a:rPr lang="en-CA" dirty="0">
                <a:hlinkClick r:id="rId5"/>
              </a:rPr>
              <a:t>https://www.dock.io/post/decentralized-identity</a:t>
            </a:r>
            <a:r>
              <a:rPr lang="en-CA" dirty="0"/>
              <a:t> </a:t>
            </a:r>
          </a:p>
        </p:txBody>
      </p:sp>
      <p:pic>
        <p:nvPicPr>
          <p:cNvPr id="6" name="Picture 5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E67FDE51-EBD4-28E5-6C63-0DAF78613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400" y="2802061"/>
            <a:ext cx="4809998" cy="31734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FA42B8B-B077-45F7-20E1-8428204A11B7}"/>
              </a:ext>
            </a:extLst>
          </p:cNvPr>
          <p:cNvSpPr txBox="1">
            <a:spLocks/>
          </p:cNvSpPr>
          <p:nvPr/>
        </p:nvSpPr>
        <p:spPr>
          <a:xfrm>
            <a:off x="532638" y="579505"/>
            <a:ext cx="1065276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Design Considerations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27EDE79-16CE-92B4-75F5-7BAA0088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3339-11FB-46A7-A313-23B99AB41EF6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977E4D-14C7-C783-CC68-8E7D2539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233C13-E0CA-EA47-F01D-F8ECDB35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F1966-7E5E-59A6-3759-7E00C8F70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BCA3921-11FF-E41F-569C-B52A4F6D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" y="579505"/>
            <a:ext cx="10652760" cy="914400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The Real Future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296E2-D7AD-AE96-7214-FDCC6F6B4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762125"/>
            <a:ext cx="6515100" cy="33337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F66EF-0DF3-BE66-7199-77338A39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EEBA-CEDD-418F-91F4-EA766F8224F7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55ED2-EBFC-F33F-69DB-42735DFA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Fediverse Six Months From Now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868AA-BA23-F8CF-234A-50590AEB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86998"/>
      </p:ext>
    </p:extLst>
  </p:cSld>
  <p:clrMapOvr>
    <a:masterClrMapping/>
  </p:clrMapOvr>
</p:sld>
</file>

<file path=ppt/theme/theme1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689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Candara</vt:lpstr>
      <vt:lpstr>Neue Haas Grotesk Text Pro</vt:lpstr>
      <vt:lpstr>Oasis</vt:lpstr>
      <vt:lpstr>The Fediverse Six Months From Now</vt:lpstr>
      <vt:lpstr>What is the Fediverse?</vt:lpstr>
      <vt:lpstr>ActivityPub vs Atmosphere</vt:lpstr>
      <vt:lpstr>Where I’m Coming From</vt:lpstr>
      <vt:lpstr>Where I’m Coming From</vt:lpstr>
      <vt:lpstr>Where I’m Coming From</vt:lpstr>
      <vt:lpstr>The Future</vt:lpstr>
      <vt:lpstr>PowerPoint Presentation</vt:lpstr>
      <vt:lpstr>The Real Future</vt:lpstr>
      <vt:lpstr>The Real Future</vt:lpstr>
      <vt:lpstr>The Real Future</vt:lpstr>
      <vt:lpstr>The Sort of Services Leading to This</vt:lpstr>
      <vt:lpstr>Single Sign-on – For the World</vt:lpstr>
      <vt:lpstr>Personal Distributed Data Server</vt:lpstr>
      <vt:lpstr>Fediverse Service Providers</vt:lpstr>
      <vt:lpstr>Distributed Communities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Downes</dc:creator>
  <cp:lastModifiedBy>Stephen Downes</cp:lastModifiedBy>
  <cp:revision>2</cp:revision>
  <dcterms:created xsi:type="dcterms:W3CDTF">2025-11-05T15:53:34Z</dcterms:created>
  <dcterms:modified xsi:type="dcterms:W3CDTF">2025-11-05T19:40:37Z</dcterms:modified>
</cp:coreProperties>
</file>