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9" r:id="rId5"/>
    <p:sldId id="258" r:id="rId6"/>
    <p:sldId id="260" r:id="rId7"/>
    <p:sldId id="262" r:id="rId8"/>
    <p:sldId id="265" r:id="rId9"/>
    <p:sldId id="264" r:id="rId10"/>
    <p:sldId id="267" r:id="rId11"/>
    <p:sldId id="268" r:id="rId12"/>
    <p:sldId id="270" r:id="rId13"/>
    <p:sldId id="271" r:id="rId14"/>
    <p:sldId id="272" r:id="rId15"/>
    <p:sldId id="273" r:id="rId16"/>
    <p:sldId id="274" r:id="rId17"/>
    <p:sldId id="275" r:id="rId18"/>
    <p:sldId id="276" r:id="rId19"/>
    <p:sldId id="277" r:id="rId20"/>
    <p:sldId id="278" r:id="rId21"/>
    <p:sldId id="279"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4660"/>
  </p:normalViewPr>
  <p:slideViewPr>
    <p:cSldViewPr snapToGrid="0">
      <p:cViewPr>
        <p:scale>
          <a:sx n="75" d="100"/>
          <a:sy n="75" d="100"/>
        </p:scale>
        <p:origin x="1482"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A0E31-58DA-E152-CE7D-A8CC1FF4B2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4D1101-D24C-E382-90D9-18AB91E132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43D2F-96BA-6DDF-4CBC-892EC1D90C29}"/>
              </a:ext>
            </a:extLst>
          </p:cNvPr>
          <p:cNvSpPr>
            <a:spLocks noGrp="1"/>
          </p:cNvSpPr>
          <p:nvPr>
            <p:ph type="dt" sz="half" idx="10"/>
          </p:nvPr>
        </p:nvSpPr>
        <p:spPr/>
        <p:txBody>
          <a:bodyPr/>
          <a:lstStyle/>
          <a:p>
            <a:fld id="{FBB68202-56FF-4E07-8B05-47DC7CBFA7FC}" type="datetimeFigureOut">
              <a:rPr lang="en-US" smtClean="0"/>
              <a:t>6/8/2026</a:t>
            </a:fld>
            <a:endParaRPr lang="en-US"/>
          </a:p>
        </p:txBody>
      </p:sp>
      <p:sp>
        <p:nvSpPr>
          <p:cNvPr id="5" name="Footer Placeholder 4">
            <a:extLst>
              <a:ext uri="{FF2B5EF4-FFF2-40B4-BE49-F238E27FC236}">
                <a16:creationId xmlns:a16="http://schemas.microsoft.com/office/drawing/2014/main" id="{73B33D9C-C8C9-C561-4FFC-783BC85FD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997A8-41E3-484D-639B-2214BB89C7FA}"/>
              </a:ext>
            </a:extLst>
          </p:cNvPr>
          <p:cNvSpPr>
            <a:spLocks noGrp="1"/>
          </p:cNvSpPr>
          <p:nvPr>
            <p:ph type="sldNum" sz="quarter" idx="12"/>
          </p:nvPr>
        </p:nvSpPr>
        <p:spPr/>
        <p:txBody>
          <a:bodyPr/>
          <a:lstStyle/>
          <a:p>
            <a:fld id="{4BDB6F94-2B18-4963-8F9A-D5A72D9DA3D1}" type="slidenum">
              <a:rPr lang="en-US" smtClean="0"/>
              <a:t>‹#›</a:t>
            </a:fld>
            <a:endParaRPr lang="en-US"/>
          </a:p>
        </p:txBody>
      </p:sp>
    </p:spTree>
    <p:extLst>
      <p:ext uri="{BB962C8B-B14F-4D97-AF65-F5344CB8AC3E}">
        <p14:creationId xmlns:p14="http://schemas.microsoft.com/office/powerpoint/2010/main" val="282090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E6490-8DF0-2592-1EF6-802381D9F3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513123-CB8C-CD29-97B2-0551D8E9B6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3C3F9-BF62-51D5-2E4D-025E4FDEF6CD}"/>
              </a:ext>
            </a:extLst>
          </p:cNvPr>
          <p:cNvSpPr>
            <a:spLocks noGrp="1"/>
          </p:cNvSpPr>
          <p:nvPr>
            <p:ph type="dt" sz="half" idx="10"/>
          </p:nvPr>
        </p:nvSpPr>
        <p:spPr/>
        <p:txBody>
          <a:bodyPr/>
          <a:lstStyle/>
          <a:p>
            <a:fld id="{FBB68202-56FF-4E07-8B05-47DC7CBFA7FC}" type="datetimeFigureOut">
              <a:rPr lang="en-US" smtClean="0"/>
              <a:t>6/8/2026</a:t>
            </a:fld>
            <a:endParaRPr lang="en-US"/>
          </a:p>
        </p:txBody>
      </p:sp>
      <p:sp>
        <p:nvSpPr>
          <p:cNvPr id="5" name="Footer Placeholder 4">
            <a:extLst>
              <a:ext uri="{FF2B5EF4-FFF2-40B4-BE49-F238E27FC236}">
                <a16:creationId xmlns:a16="http://schemas.microsoft.com/office/drawing/2014/main" id="{60C9985F-2D05-6D61-BA52-E80CCA380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1A263-D9F0-100F-6279-441A0F60B03A}"/>
              </a:ext>
            </a:extLst>
          </p:cNvPr>
          <p:cNvSpPr>
            <a:spLocks noGrp="1"/>
          </p:cNvSpPr>
          <p:nvPr>
            <p:ph type="sldNum" sz="quarter" idx="12"/>
          </p:nvPr>
        </p:nvSpPr>
        <p:spPr/>
        <p:txBody>
          <a:bodyPr/>
          <a:lstStyle/>
          <a:p>
            <a:fld id="{4BDB6F94-2B18-4963-8F9A-D5A72D9DA3D1}" type="slidenum">
              <a:rPr lang="en-US" smtClean="0"/>
              <a:t>‹#›</a:t>
            </a:fld>
            <a:endParaRPr lang="en-US"/>
          </a:p>
        </p:txBody>
      </p:sp>
    </p:spTree>
    <p:extLst>
      <p:ext uri="{BB962C8B-B14F-4D97-AF65-F5344CB8AC3E}">
        <p14:creationId xmlns:p14="http://schemas.microsoft.com/office/powerpoint/2010/main" val="136910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483221-27B7-D876-AEF2-82E196AB5C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35D8C2-E5C3-74E0-0BFA-2E297CDF69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14038-0F5E-7C05-2DB7-772F50139951}"/>
              </a:ext>
            </a:extLst>
          </p:cNvPr>
          <p:cNvSpPr>
            <a:spLocks noGrp="1"/>
          </p:cNvSpPr>
          <p:nvPr>
            <p:ph type="dt" sz="half" idx="10"/>
          </p:nvPr>
        </p:nvSpPr>
        <p:spPr/>
        <p:txBody>
          <a:bodyPr/>
          <a:lstStyle/>
          <a:p>
            <a:fld id="{FBB68202-56FF-4E07-8B05-47DC7CBFA7FC}" type="datetimeFigureOut">
              <a:rPr lang="en-US" smtClean="0"/>
              <a:t>6/8/2026</a:t>
            </a:fld>
            <a:endParaRPr lang="en-US"/>
          </a:p>
        </p:txBody>
      </p:sp>
      <p:sp>
        <p:nvSpPr>
          <p:cNvPr id="5" name="Footer Placeholder 4">
            <a:extLst>
              <a:ext uri="{FF2B5EF4-FFF2-40B4-BE49-F238E27FC236}">
                <a16:creationId xmlns:a16="http://schemas.microsoft.com/office/drawing/2014/main" id="{13CB07CA-F377-04E3-6DA2-51620E41F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9C101-6AC3-DA43-D775-5D36A39B9608}"/>
              </a:ext>
            </a:extLst>
          </p:cNvPr>
          <p:cNvSpPr>
            <a:spLocks noGrp="1"/>
          </p:cNvSpPr>
          <p:nvPr>
            <p:ph type="sldNum" sz="quarter" idx="12"/>
          </p:nvPr>
        </p:nvSpPr>
        <p:spPr/>
        <p:txBody>
          <a:bodyPr/>
          <a:lstStyle/>
          <a:p>
            <a:fld id="{4BDB6F94-2B18-4963-8F9A-D5A72D9DA3D1}" type="slidenum">
              <a:rPr lang="en-US" smtClean="0"/>
              <a:t>‹#›</a:t>
            </a:fld>
            <a:endParaRPr lang="en-US"/>
          </a:p>
        </p:txBody>
      </p:sp>
    </p:spTree>
    <p:extLst>
      <p:ext uri="{BB962C8B-B14F-4D97-AF65-F5344CB8AC3E}">
        <p14:creationId xmlns:p14="http://schemas.microsoft.com/office/powerpoint/2010/main" val="347686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B624-B6C2-566B-6331-3835DA9646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4BD550-F92B-528D-C345-1DA98922A7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D9786-B713-9BEE-8827-DC1277D02DE1}"/>
              </a:ext>
            </a:extLst>
          </p:cNvPr>
          <p:cNvSpPr>
            <a:spLocks noGrp="1"/>
          </p:cNvSpPr>
          <p:nvPr>
            <p:ph type="dt" sz="half" idx="10"/>
          </p:nvPr>
        </p:nvSpPr>
        <p:spPr/>
        <p:txBody>
          <a:bodyPr/>
          <a:lstStyle/>
          <a:p>
            <a:fld id="{FBB68202-56FF-4E07-8B05-47DC7CBFA7FC}" type="datetimeFigureOut">
              <a:rPr lang="en-US" smtClean="0"/>
              <a:t>6/8/2026</a:t>
            </a:fld>
            <a:endParaRPr lang="en-US"/>
          </a:p>
        </p:txBody>
      </p:sp>
      <p:sp>
        <p:nvSpPr>
          <p:cNvPr id="5" name="Footer Placeholder 4">
            <a:extLst>
              <a:ext uri="{FF2B5EF4-FFF2-40B4-BE49-F238E27FC236}">
                <a16:creationId xmlns:a16="http://schemas.microsoft.com/office/drawing/2014/main" id="{69B872DB-6DB0-393C-3EDD-FA7DAC5684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2A8F8-7290-F51D-5BF8-8D9A19F21C2D}"/>
              </a:ext>
            </a:extLst>
          </p:cNvPr>
          <p:cNvSpPr>
            <a:spLocks noGrp="1"/>
          </p:cNvSpPr>
          <p:nvPr>
            <p:ph type="sldNum" sz="quarter" idx="12"/>
          </p:nvPr>
        </p:nvSpPr>
        <p:spPr/>
        <p:txBody>
          <a:bodyPr/>
          <a:lstStyle/>
          <a:p>
            <a:fld id="{4BDB6F94-2B18-4963-8F9A-D5A72D9DA3D1}" type="slidenum">
              <a:rPr lang="en-US" smtClean="0"/>
              <a:t>‹#›</a:t>
            </a:fld>
            <a:endParaRPr lang="en-US"/>
          </a:p>
        </p:txBody>
      </p:sp>
    </p:spTree>
    <p:extLst>
      <p:ext uri="{BB962C8B-B14F-4D97-AF65-F5344CB8AC3E}">
        <p14:creationId xmlns:p14="http://schemas.microsoft.com/office/powerpoint/2010/main" val="421028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4B34A-7542-896B-8D10-41C90DD3C6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4B5413-7C94-9CC7-CBF1-688C1ACAC6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ED90C4-06ED-2F04-0902-F413BE69D723}"/>
              </a:ext>
            </a:extLst>
          </p:cNvPr>
          <p:cNvSpPr>
            <a:spLocks noGrp="1"/>
          </p:cNvSpPr>
          <p:nvPr>
            <p:ph type="dt" sz="half" idx="10"/>
          </p:nvPr>
        </p:nvSpPr>
        <p:spPr/>
        <p:txBody>
          <a:bodyPr/>
          <a:lstStyle/>
          <a:p>
            <a:fld id="{FBB68202-56FF-4E07-8B05-47DC7CBFA7FC}" type="datetimeFigureOut">
              <a:rPr lang="en-US" smtClean="0"/>
              <a:t>6/8/2026</a:t>
            </a:fld>
            <a:endParaRPr lang="en-US"/>
          </a:p>
        </p:txBody>
      </p:sp>
      <p:sp>
        <p:nvSpPr>
          <p:cNvPr id="5" name="Footer Placeholder 4">
            <a:extLst>
              <a:ext uri="{FF2B5EF4-FFF2-40B4-BE49-F238E27FC236}">
                <a16:creationId xmlns:a16="http://schemas.microsoft.com/office/drawing/2014/main" id="{FDB42443-BF38-3E3F-83E9-7096F1CB5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7D260-E7F8-3E35-BB07-CE284E2EB00F}"/>
              </a:ext>
            </a:extLst>
          </p:cNvPr>
          <p:cNvSpPr>
            <a:spLocks noGrp="1"/>
          </p:cNvSpPr>
          <p:nvPr>
            <p:ph type="sldNum" sz="quarter" idx="12"/>
          </p:nvPr>
        </p:nvSpPr>
        <p:spPr/>
        <p:txBody>
          <a:bodyPr/>
          <a:lstStyle/>
          <a:p>
            <a:fld id="{4BDB6F94-2B18-4963-8F9A-D5A72D9DA3D1}" type="slidenum">
              <a:rPr lang="en-US" smtClean="0"/>
              <a:t>‹#›</a:t>
            </a:fld>
            <a:endParaRPr lang="en-US"/>
          </a:p>
        </p:txBody>
      </p:sp>
    </p:spTree>
    <p:extLst>
      <p:ext uri="{BB962C8B-B14F-4D97-AF65-F5344CB8AC3E}">
        <p14:creationId xmlns:p14="http://schemas.microsoft.com/office/powerpoint/2010/main" val="177231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A3A5A-1886-3C0F-700A-56B3DFA714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8FE08-54B5-E6E6-38E0-CB2EAC472D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FF94A-796E-8EF4-A8CC-075A6A4A13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278EE2-277B-357E-424D-6CBD5176F82A}"/>
              </a:ext>
            </a:extLst>
          </p:cNvPr>
          <p:cNvSpPr>
            <a:spLocks noGrp="1"/>
          </p:cNvSpPr>
          <p:nvPr>
            <p:ph type="dt" sz="half" idx="10"/>
          </p:nvPr>
        </p:nvSpPr>
        <p:spPr/>
        <p:txBody>
          <a:bodyPr/>
          <a:lstStyle/>
          <a:p>
            <a:fld id="{FBB68202-56FF-4E07-8B05-47DC7CBFA7FC}" type="datetimeFigureOut">
              <a:rPr lang="en-US" smtClean="0"/>
              <a:t>6/8/2026</a:t>
            </a:fld>
            <a:endParaRPr lang="en-US"/>
          </a:p>
        </p:txBody>
      </p:sp>
      <p:sp>
        <p:nvSpPr>
          <p:cNvPr id="6" name="Footer Placeholder 5">
            <a:extLst>
              <a:ext uri="{FF2B5EF4-FFF2-40B4-BE49-F238E27FC236}">
                <a16:creationId xmlns:a16="http://schemas.microsoft.com/office/drawing/2014/main" id="{7238D2A1-F7F0-C8A7-4EC9-CDD4487FD1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D3A51E-25EB-5CC9-219E-B8628B8CB9DD}"/>
              </a:ext>
            </a:extLst>
          </p:cNvPr>
          <p:cNvSpPr>
            <a:spLocks noGrp="1"/>
          </p:cNvSpPr>
          <p:nvPr>
            <p:ph type="sldNum" sz="quarter" idx="12"/>
          </p:nvPr>
        </p:nvSpPr>
        <p:spPr/>
        <p:txBody>
          <a:bodyPr/>
          <a:lstStyle/>
          <a:p>
            <a:fld id="{4BDB6F94-2B18-4963-8F9A-D5A72D9DA3D1}" type="slidenum">
              <a:rPr lang="en-US" smtClean="0"/>
              <a:t>‹#›</a:t>
            </a:fld>
            <a:endParaRPr lang="en-US"/>
          </a:p>
        </p:txBody>
      </p:sp>
    </p:spTree>
    <p:extLst>
      <p:ext uri="{BB962C8B-B14F-4D97-AF65-F5344CB8AC3E}">
        <p14:creationId xmlns:p14="http://schemas.microsoft.com/office/powerpoint/2010/main" val="403870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B1C1-44BB-3EBC-0C27-A1284D4227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FE7A32-5D53-92FD-9AA6-B1013514E3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7D61E7-AF48-ACEC-3BBE-5B1DBD5C32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6486C2-0E9A-DE8F-3827-15B523ED36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13F682-ACA2-5781-BB92-21F9D75C1C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5D5BAF-9391-5C40-F823-2799DAA0333F}"/>
              </a:ext>
            </a:extLst>
          </p:cNvPr>
          <p:cNvSpPr>
            <a:spLocks noGrp="1"/>
          </p:cNvSpPr>
          <p:nvPr>
            <p:ph type="dt" sz="half" idx="10"/>
          </p:nvPr>
        </p:nvSpPr>
        <p:spPr/>
        <p:txBody>
          <a:bodyPr/>
          <a:lstStyle/>
          <a:p>
            <a:fld id="{FBB68202-56FF-4E07-8B05-47DC7CBFA7FC}" type="datetimeFigureOut">
              <a:rPr lang="en-US" smtClean="0"/>
              <a:t>6/8/2026</a:t>
            </a:fld>
            <a:endParaRPr lang="en-US"/>
          </a:p>
        </p:txBody>
      </p:sp>
      <p:sp>
        <p:nvSpPr>
          <p:cNvPr id="8" name="Footer Placeholder 7">
            <a:extLst>
              <a:ext uri="{FF2B5EF4-FFF2-40B4-BE49-F238E27FC236}">
                <a16:creationId xmlns:a16="http://schemas.microsoft.com/office/drawing/2014/main" id="{57F1AD5D-5732-87B3-DCB1-5D8A9AB246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4DE12E-0C56-D55E-0518-6F413D4EBCCF}"/>
              </a:ext>
            </a:extLst>
          </p:cNvPr>
          <p:cNvSpPr>
            <a:spLocks noGrp="1"/>
          </p:cNvSpPr>
          <p:nvPr>
            <p:ph type="sldNum" sz="quarter" idx="12"/>
          </p:nvPr>
        </p:nvSpPr>
        <p:spPr/>
        <p:txBody>
          <a:bodyPr/>
          <a:lstStyle/>
          <a:p>
            <a:fld id="{4BDB6F94-2B18-4963-8F9A-D5A72D9DA3D1}" type="slidenum">
              <a:rPr lang="en-US" smtClean="0"/>
              <a:t>‹#›</a:t>
            </a:fld>
            <a:endParaRPr lang="en-US"/>
          </a:p>
        </p:txBody>
      </p:sp>
    </p:spTree>
    <p:extLst>
      <p:ext uri="{BB962C8B-B14F-4D97-AF65-F5344CB8AC3E}">
        <p14:creationId xmlns:p14="http://schemas.microsoft.com/office/powerpoint/2010/main" val="3534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6E387-C959-8E16-DB4D-03ED0D8D4B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0474DE-49F8-FD28-11F9-2DD8228311B8}"/>
              </a:ext>
            </a:extLst>
          </p:cNvPr>
          <p:cNvSpPr>
            <a:spLocks noGrp="1"/>
          </p:cNvSpPr>
          <p:nvPr>
            <p:ph type="dt" sz="half" idx="10"/>
          </p:nvPr>
        </p:nvSpPr>
        <p:spPr/>
        <p:txBody>
          <a:bodyPr/>
          <a:lstStyle/>
          <a:p>
            <a:fld id="{FBB68202-56FF-4E07-8B05-47DC7CBFA7FC}" type="datetimeFigureOut">
              <a:rPr lang="en-US" smtClean="0"/>
              <a:t>6/8/2026</a:t>
            </a:fld>
            <a:endParaRPr lang="en-US"/>
          </a:p>
        </p:txBody>
      </p:sp>
      <p:sp>
        <p:nvSpPr>
          <p:cNvPr id="4" name="Footer Placeholder 3">
            <a:extLst>
              <a:ext uri="{FF2B5EF4-FFF2-40B4-BE49-F238E27FC236}">
                <a16:creationId xmlns:a16="http://schemas.microsoft.com/office/drawing/2014/main" id="{0701193D-CEC9-B03F-9D9A-4B57894734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73B370-0540-01D7-E1B2-6633ECC6B70C}"/>
              </a:ext>
            </a:extLst>
          </p:cNvPr>
          <p:cNvSpPr>
            <a:spLocks noGrp="1"/>
          </p:cNvSpPr>
          <p:nvPr>
            <p:ph type="sldNum" sz="quarter" idx="12"/>
          </p:nvPr>
        </p:nvSpPr>
        <p:spPr/>
        <p:txBody>
          <a:bodyPr/>
          <a:lstStyle/>
          <a:p>
            <a:fld id="{4BDB6F94-2B18-4963-8F9A-D5A72D9DA3D1}" type="slidenum">
              <a:rPr lang="en-US" smtClean="0"/>
              <a:t>‹#›</a:t>
            </a:fld>
            <a:endParaRPr lang="en-US"/>
          </a:p>
        </p:txBody>
      </p:sp>
    </p:spTree>
    <p:extLst>
      <p:ext uri="{BB962C8B-B14F-4D97-AF65-F5344CB8AC3E}">
        <p14:creationId xmlns:p14="http://schemas.microsoft.com/office/powerpoint/2010/main" val="199820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C392AF-A08A-BF10-D92A-56E80EF31043}"/>
              </a:ext>
            </a:extLst>
          </p:cNvPr>
          <p:cNvSpPr>
            <a:spLocks noGrp="1"/>
          </p:cNvSpPr>
          <p:nvPr>
            <p:ph type="dt" sz="half" idx="10"/>
          </p:nvPr>
        </p:nvSpPr>
        <p:spPr/>
        <p:txBody>
          <a:bodyPr/>
          <a:lstStyle/>
          <a:p>
            <a:fld id="{FBB68202-56FF-4E07-8B05-47DC7CBFA7FC}" type="datetimeFigureOut">
              <a:rPr lang="en-US" smtClean="0"/>
              <a:t>6/8/2026</a:t>
            </a:fld>
            <a:endParaRPr lang="en-US"/>
          </a:p>
        </p:txBody>
      </p:sp>
      <p:sp>
        <p:nvSpPr>
          <p:cNvPr id="3" name="Footer Placeholder 2">
            <a:extLst>
              <a:ext uri="{FF2B5EF4-FFF2-40B4-BE49-F238E27FC236}">
                <a16:creationId xmlns:a16="http://schemas.microsoft.com/office/drawing/2014/main" id="{BEA312FF-227B-3EF1-AA1E-E3AF80B848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0CE751-BF61-EBF0-523B-9529DD107224}"/>
              </a:ext>
            </a:extLst>
          </p:cNvPr>
          <p:cNvSpPr>
            <a:spLocks noGrp="1"/>
          </p:cNvSpPr>
          <p:nvPr>
            <p:ph type="sldNum" sz="quarter" idx="12"/>
          </p:nvPr>
        </p:nvSpPr>
        <p:spPr/>
        <p:txBody>
          <a:bodyPr/>
          <a:lstStyle/>
          <a:p>
            <a:fld id="{4BDB6F94-2B18-4963-8F9A-D5A72D9DA3D1}" type="slidenum">
              <a:rPr lang="en-US" smtClean="0"/>
              <a:t>‹#›</a:t>
            </a:fld>
            <a:endParaRPr lang="en-US"/>
          </a:p>
        </p:txBody>
      </p:sp>
    </p:spTree>
    <p:extLst>
      <p:ext uri="{BB962C8B-B14F-4D97-AF65-F5344CB8AC3E}">
        <p14:creationId xmlns:p14="http://schemas.microsoft.com/office/powerpoint/2010/main" val="2376858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72F3-FDC9-E864-0FE3-290DB49A2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351257-3116-0CAB-CBE1-D016AF410C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3C2FC7-1F8C-ED4F-652B-8202DDD27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C2BB58-7396-E82A-D79D-33963117440B}"/>
              </a:ext>
            </a:extLst>
          </p:cNvPr>
          <p:cNvSpPr>
            <a:spLocks noGrp="1"/>
          </p:cNvSpPr>
          <p:nvPr>
            <p:ph type="dt" sz="half" idx="10"/>
          </p:nvPr>
        </p:nvSpPr>
        <p:spPr/>
        <p:txBody>
          <a:bodyPr/>
          <a:lstStyle/>
          <a:p>
            <a:fld id="{FBB68202-56FF-4E07-8B05-47DC7CBFA7FC}" type="datetimeFigureOut">
              <a:rPr lang="en-US" smtClean="0"/>
              <a:t>6/8/2026</a:t>
            </a:fld>
            <a:endParaRPr lang="en-US"/>
          </a:p>
        </p:txBody>
      </p:sp>
      <p:sp>
        <p:nvSpPr>
          <p:cNvPr id="6" name="Footer Placeholder 5">
            <a:extLst>
              <a:ext uri="{FF2B5EF4-FFF2-40B4-BE49-F238E27FC236}">
                <a16:creationId xmlns:a16="http://schemas.microsoft.com/office/drawing/2014/main" id="{104173AE-D0BD-758C-51C3-A9104B004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162F4-4C26-388E-9BD2-3DD2E0C96651}"/>
              </a:ext>
            </a:extLst>
          </p:cNvPr>
          <p:cNvSpPr>
            <a:spLocks noGrp="1"/>
          </p:cNvSpPr>
          <p:nvPr>
            <p:ph type="sldNum" sz="quarter" idx="12"/>
          </p:nvPr>
        </p:nvSpPr>
        <p:spPr/>
        <p:txBody>
          <a:bodyPr/>
          <a:lstStyle/>
          <a:p>
            <a:fld id="{4BDB6F94-2B18-4963-8F9A-D5A72D9DA3D1}" type="slidenum">
              <a:rPr lang="en-US" smtClean="0"/>
              <a:t>‹#›</a:t>
            </a:fld>
            <a:endParaRPr lang="en-US"/>
          </a:p>
        </p:txBody>
      </p:sp>
    </p:spTree>
    <p:extLst>
      <p:ext uri="{BB962C8B-B14F-4D97-AF65-F5344CB8AC3E}">
        <p14:creationId xmlns:p14="http://schemas.microsoft.com/office/powerpoint/2010/main" val="3761566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51A78-66B6-D9B3-704F-E524FEBDD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F9C0D9-1655-2464-755E-9B27428C9A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35749D-303F-84F9-5208-71D94CFB3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CEFC30-61F9-0106-3213-954D257AD9B1}"/>
              </a:ext>
            </a:extLst>
          </p:cNvPr>
          <p:cNvSpPr>
            <a:spLocks noGrp="1"/>
          </p:cNvSpPr>
          <p:nvPr>
            <p:ph type="dt" sz="half" idx="10"/>
          </p:nvPr>
        </p:nvSpPr>
        <p:spPr/>
        <p:txBody>
          <a:bodyPr/>
          <a:lstStyle/>
          <a:p>
            <a:fld id="{FBB68202-56FF-4E07-8B05-47DC7CBFA7FC}" type="datetimeFigureOut">
              <a:rPr lang="en-US" smtClean="0"/>
              <a:t>6/8/2026</a:t>
            </a:fld>
            <a:endParaRPr lang="en-US"/>
          </a:p>
        </p:txBody>
      </p:sp>
      <p:sp>
        <p:nvSpPr>
          <p:cNvPr id="6" name="Footer Placeholder 5">
            <a:extLst>
              <a:ext uri="{FF2B5EF4-FFF2-40B4-BE49-F238E27FC236}">
                <a16:creationId xmlns:a16="http://schemas.microsoft.com/office/drawing/2014/main" id="{5934F2E0-BB1F-99A7-B2A3-7893233B8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D57E62-E4DE-20EF-FD25-5B6BEC8AD2AA}"/>
              </a:ext>
            </a:extLst>
          </p:cNvPr>
          <p:cNvSpPr>
            <a:spLocks noGrp="1"/>
          </p:cNvSpPr>
          <p:nvPr>
            <p:ph type="sldNum" sz="quarter" idx="12"/>
          </p:nvPr>
        </p:nvSpPr>
        <p:spPr/>
        <p:txBody>
          <a:bodyPr/>
          <a:lstStyle/>
          <a:p>
            <a:fld id="{4BDB6F94-2B18-4963-8F9A-D5A72D9DA3D1}" type="slidenum">
              <a:rPr lang="en-US" smtClean="0"/>
              <a:t>‹#›</a:t>
            </a:fld>
            <a:endParaRPr lang="en-US"/>
          </a:p>
        </p:txBody>
      </p:sp>
    </p:spTree>
    <p:extLst>
      <p:ext uri="{BB962C8B-B14F-4D97-AF65-F5344CB8AC3E}">
        <p14:creationId xmlns:p14="http://schemas.microsoft.com/office/powerpoint/2010/main" val="281257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EB2686-51B3-029A-D234-EADEF30DBD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07D6AD-B930-286D-B88E-C58903AFC5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60327-0309-2C38-0871-EDA1126B7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B68202-56FF-4E07-8B05-47DC7CBFA7FC}" type="datetimeFigureOut">
              <a:rPr lang="en-US" smtClean="0"/>
              <a:t>6/8/2026</a:t>
            </a:fld>
            <a:endParaRPr lang="en-US"/>
          </a:p>
        </p:txBody>
      </p:sp>
      <p:sp>
        <p:nvSpPr>
          <p:cNvPr id="5" name="Footer Placeholder 4">
            <a:extLst>
              <a:ext uri="{FF2B5EF4-FFF2-40B4-BE49-F238E27FC236}">
                <a16:creationId xmlns:a16="http://schemas.microsoft.com/office/drawing/2014/main" id="{2092DE8F-5B80-115D-F38B-521E803E28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4B3647C-D352-048B-FE27-EEAC012A88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DB6F94-2B18-4963-8F9A-D5A72D9DA3D1}" type="slidenum">
              <a:rPr lang="en-US" smtClean="0"/>
              <a:t>‹#›</a:t>
            </a:fld>
            <a:endParaRPr lang="en-US"/>
          </a:p>
        </p:txBody>
      </p:sp>
    </p:spTree>
    <p:extLst>
      <p:ext uri="{BB962C8B-B14F-4D97-AF65-F5344CB8AC3E}">
        <p14:creationId xmlns:p14="http://schemas.microsoft.com/office/powerpoint/2010/main" val="3226373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clist.mooc.ca/"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jellyboard.ca/boards/v8dpkjw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w3.org/TR/did-1.0/"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hyperlink" Target="https://oauth.net/2/" TargetMode="External"/><Relationship Id="rId4" Type="http://schemas.openxmlformats.org/officeDocument/2006/relationships/hyperlink" Target="https://www.okta.com/identity-101/authentication-protocol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drive.google.com/drive/folders/1y5oXw-3RcoHYf_R0dHqQrHRg1Ow5FghN"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downes.ca"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lmspedia.org/lms-components-explained-core-features-architecture/"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lifescied.org/doi/pdf/10.1187/cbe.24-01-0031"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respectfulplatforms.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nexus-education.com/blog-posts/developing-your-personal-learning-network-pln/" TargetMode="External"/><Relationship Id="rId2" Type="http://schemas.openxmlformats.org/officeDocument/2006/relationships/hyperlink" Target="https://www.downes.ca/presentation/524" TargetMode="Externa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spectrum.ieee.org/doctorow-interoperability" TargetMode="External"/><Relationship Id="rId2" Type="http://schemas.openxmlformats.org/officeDocument/2006/relationships/hyperlink" Target="https://cdt.org/insights/preserving-the-open-internet-through-interoperability/"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995AA28-74FD-4A70-C6B5-976581292E8A}"/>
              </a:ext>
            </a:extLst>
          </p:cNvPr>
          <p:cNvPicPr>
            <a:picLocks noChangeAspect="1"/>
          </p:cNvPicPr>
          <p:nvPr/>
        </p:nvPicPr>
        <p:blipFill>
          <a:blip r:embed="rId2"/>
          <a:srcRect l="3112" r="1" b="1"/>
          <a:stretch>
            <a:fillRect/>
          </a:stretch>
        </p:blipFill>
        <p:spPr>
          <a:xfrm>
            <a:off x="20" y="-22"/>
            <a:ext cx="12191977" cy="6858022"/>
          </a:xfrm>
          <a:prstGeom prst="rect">
            <a:avLst/>
          </a:prstGeom>
        </p:spPr>
      </p:pic>
      <p:sp>
        <p:nvSpPr>
          <p:cNvPr id="12" name="Rectangle 11">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EDDE15-1ADB-A0A7-7FC7-90B9DED70816}"/>
              </a:ext>
            </a:extLst>
          </p:cNvPr>
          <p:cNvSpPr>
            <a:spLocks noGrp="1"/>
          </p:cNvSpPr>
          <p:nvPr>
            <p:ph type="ctrTitle"/>
          </p:nvPr>
        </p:nvSpPr>
        <p:spPr>
          <a:xfrm>
            <a:off x="643466" y="643467"/>
            <a:ext cx="5452529" cy="3569242"/>
          </a:xfrm>
        </p:spPr>
        <p:txBody>
          <a:bodyPr anchor="t">
            <a:normAutofit/>
          </a:bodyPr>
          <a:lstStyle/>
          <a:p>
            <a:pPr algn="l"/>
            <a:br>
              <a:rPr lang="en-US" sz="5200" dirty="0">
                <a:solidFill>
                  <a:srgbClr val="FFFFFF"/>
                </a:solidFill>
              </a:rPr>
            </a:br>
            <a:r>
              <a:rPr lang="en-US" sz="5200" dirty="0">
                <a:solidFill>
                  <a:srgbClr val="FFFFFF"/>
                </a:solidFill>
              </a:rPr>
              <a:t> </a:t>
            </a:r>
            <a:br>
              <a:rPr lang="en-US" sz="5200" dirty="0">
                <a:solidFill>
                  <a:srgbClr val="FFFFFF"/>
                </a:solidFill>
              </a:rPr>
            </a:br>
            <a:r>
              <a:rPr lang="en-US" sz="5200" dirty="0">
                <a:solidFill>
                  <a:srgbClr val="FFFFFF"/>
                </a:solidFill>
              </a:rPr>
              <a:t>Personal Learning </a:t>
            </a:r>
            <a:br>
              <a:rPr lang="en-US" sz="5200" dirty="0">
                <a:solidFill>
                  <a:srgbClr val="FFFFFF"/>
                </a:solidFill>
              </a:rPr>
            </a:br>
            <a:r>
              <a:rPr lang="en-US" sz="5200" dirty="0">
                <a:solidFill>
                  <a:srgbClr val="FFFFFF"/>
                </a:solidFill>
              </a:rPr>
              <a:t>in the Age of AI</a:t>
            </a:r>
          </a:p>
        </p:txBody>
      </p:sp>
      <p:sp>
        <p:nvSpPr>
          <p:cNvPr id="3" name="Subtitle 2">
            <a:extLst>
              <a:ext uri="{FF2B5EF4-FFF2-40B4-BE49-F238E27FC236}">
                <a16:creationId xmlns:a16="http://schemas.microsoft.com/office/drawing/2014/main" id="{81C5B838-48F1-CD5D-3B08-175DFCEF1827}"/>
              </a:ext>
            </a:extLst>
          </p:cNvPr>
          <p:cNvSpPr>
            <a:spLocks noGrp="1"/>
          </p:cNvSpPr>
          <p:nvPr>
            <p:ph type="subTitle" idx="1"/>
          </p:nvPr>
        </p:nvSpPr>
        <p:spPr>
          <a:xfrm>
            <a:off x="2091706" y="4600453"/>
            <a:ext cx="3937574" cy="1578054"/>
          </a:xfrm>
        </p:spPr>
        <p:txBody>
          <a:bodyPr anchor="b">
            <a:normAutofit/>
          </a:bodyPr>
          <a:lstStyle/>
          <a:p>
            <a:pPr algn="l"/>
            <a:r>
              <a:rPr lang="en-CA" dirty="0">
                <a:solidFill>
                  <a:srgbClr val="FFFFFF"/>
                </a:solidFill>
              </a:rPr>
              <a:t>Stephen Downes</a:t>
            </a:r>
          </a:p>
          <a:p>
            <a:pPr algn="l"/>
            <a:r>
              <a:rPr lang="en-CA" dirty="0">
                <a:solidFill>
                  <a:srgbClr val="FFFFFF"/>
                </a:solidFill>
              </a:rPr>
              <a:t>OTESSA 2026</a:t>
            </a:r>
          </a:p>
          <a:p>
            <a:pPr algn="l"/>
            <a:r>
              <a:rPr lang="en-CA" dirty="0">
                <a:solidFill>
                  <a:srgbClr val="FFFFFF"/>
                </a:solidFill>
              </a:rPr>
              <a:t>June 9, 2026</a:t>
            </a:r>
            <a:endParaRPr lang="en-US" dirty="0">
              <a:solidFill>
                <a:srgbClr val="FFFFFF"/>
              </a:solidFill>
            </a:endParaRPr>
          </a:p>
        </p:txBody>
      </p:sp>
      <p:sp>
        <p:nvSpPr>
          <p:cNvPr id="14" name="Rectangle 13">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32B8663-139A-0FE9-06C2-35D475ACC7AD}"/>
              </a:ext>
            </a:extLst>
          </p:cNvPr>
          <p:cNvPicPr>
            <a:picLocks noChangeAspect="1"/>
          </p:cNvPicPr>
          <p:nvPr/>
        </p:nvPicPr>
        <p:blipFill>
          <a:blip r:embed="rId3"/>
          <a:stretch>
            <a:fillRect/>
          </a:stretch>
        </p:blipFill>
        <p:spPr>
          <a:xfrm>
            <a:off x="716724" y="4945380"/>
            <a:ext cx="1100932" cy="1094494"/>
          </a:xfrm>
          <a:prstGeom prst="rect">
            <a:avLst/>
          </a:prstGeom>
        </p:spPr>
      </p:pic>
    </p:spTree>
    <p:extLst>
      <p:ext uri="{BB962C8B-B14F-4D97-AF65-F5344CB8AC3E}">
        <p14:creationId xmlns:p14="http://schemas.microsoft.com/office/powerpoint/2010/main" val="3833975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111A8-5CCF-88A9-4A62-DBD335F28DF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2888DE-4AD7-AE68-CDC5-3CF4AF901E8F}"/>
              </a:ext>
            </a:extLst>
          </p:cNvPr>
          <p:cNvSpPr txBox="1"/>
          <p:nvPr/>
        </p:nvSpPr>
        <p:spPr>
          <a:xfrm>
            <a:off x="1031297" y="653718"/>
            <a:ext cx="9359611" cy="646331"/>
          </a:xfrm>
          <a:prstGeom prst="rect">
            <a:avLst/>
          </a:prstGeom>
          <a:noFill/>
        </p:spPr>
        <p:txBody>
          <a:bodyPr wrap="square">
            <a:spAutoFit/>
          </a:bodyPr>
          <a:lstStyle/>
          <a:p>
            <a:r>
              <a:rPr lang="en-US" b="1" dirty="0"/>
              <a:t>No single platform, distributed architecture, open Source, personal data ownership</a:t>
            </a:r>
          </a:p>
          <a:p>
            <a:endParaRPr lang="en-US" dirty="0"/>
          </a:p>
        </p:txBody>
      </p:sp>
      <p:sp>
        <p:nvSpPr>
          <p:cNvPr id="7" name="TextBox 6">
            <a:extLst>
              <a:ext uri="{FF2B5EF4-FFF2-40B4-BE49-F238E27FC236}">
                <a16:creationId xmlns:a16="http://schemas.microsoft.com/office/drawing/2014/main" id="{2ACCFA26-8C98-74CF-864C-CA5D93B8D374}"/>
              </a:ext>
            </a:extLst>
          </p:cNvPr>
          <p:cNvSpPr txBox="1"/>
          <p:nvPr/>
        </p:nvSpPr>
        <p:spPr>
          <a:xfrm>
            <a:off x="4944340" y="3429000"/>
            <a:ext cx="1662547" cy="646331"/>
          </a:xfrm>
          <a:prstGeom prst="rect">
            <a:avLst/>
          </a:prstGeom>
          <a:noFill/>
        </p:spPr>
        <p:txBody>
          <a:bodyPr wrap="square" rtlCol="0">
            <a:spAutoFit/>
          </a:bodyPr>
          <a:lstStyle/>
          <a:p>
            <a:r>
              <a:rPr lang="en-CA" sz="3600" dirty="0" err="1">
                <a:solidFill>
                  <a:srgbClr val="00B050"/>
                </a:solidFill>
                <a:latin typeface="Modern Love Caps" panose="04070805081001020A01" pitchFamily="82" charset="0"/>
              </a:rPr>
              <a:t>ple</a:t>
            </a:r>
            <a:endParaRPr lang="en-US" sz="3600" dirty="0">
              <a:solidFill>
                <a:srgbClr val="00B050"/>
              </a:solidFill>
              <a:latin typeface="Modern Love Caps" panose="04070805081001020A01" pitchFamily="82" charset="0"/>
            </a:endParaRPr>
          </a:p>
        </p:txBody>
      </p:sp>
      <p:sp>
        <p:nvSpPr>
          <p:cNvPr id="8" name="TextBox 7">
            <a:extLst>
              <a:ext uri="{FF2B5EF4-FFF2-40B4-BE49-F238E27FC236}">
                <a16:creationId xmlns:a16="http://schemas.microsoft.com/office/drawing/2014/main" id="{B22C09B5-5D59-9FA1-D7B9-6382696DE834}"/>
              </a:ext>
            </a:extLst>
          </p:cNvPr>
          <p:cNvSpPr txBox="1"/>
          <p:nvPr/>
        </p:nvSpPr>
        <p:spPr>
          <a:xfrm>
            <a:off x="4748645" y="3148579"/>
            <a:ext cx="592282" cy="276999"/>
          </a:xfrm>
          <a:prstGeom prst="rect">
            <a:avLst/>
          </a:prstGeom>
          <a:noFill/>
        </p:spPr>
        <p:txBody>
          <a:bodyPr wrap="square" rtlCol="0">
            <a:spAutoFit/>
          </a:bodyPr>
          <a:lstStyle/>
          <a:p>
            <a:r>
              <a:rPr lang="en-CA" sz="1200" dirty="0"/>
              <a:t>Read</a:t>
            </a:r>
            <a:endParaRPr lang="en-US" sz="1200" dirty="0"/>
          </a:p>
        </p:txBody>
      </p:sp>
      <p:sp>
        <p:nvSpPr>
          <p:cNvPr id="9" name="TextBox 8">
            <a:extLst>
              <a:ext uri="{FF2B5EF4-FFF2-40B4-BE49-F238E27FC236}">
                <a16:creationId xmlns:a16="http://schemas.microsoft.com/office/drawing/2014/main" id="{21063FCE-6671-D685-0AAB-C19CFFC92BB9}"/>
              </a:ext>
            </a:extLst>
          </p:cNvPr>
          <p:cNvSpPr txBox="1"/>
          <p:nvPr/>
        </p:nvSpPr>
        <p:spPr>
          <a:xfrm>
            <a:off x="5685559" y="3152000"/>
            <a:ext cx="592282" cy="276999"/>
          </a:xfrm>
          <a:prstGeom prst="rect">
            <a:avLst/>
          </a:prstGeom>
          <a:noFill/>
        </p:spPr>
        <p:txBody>
          <a:bodyPr wrap="square" rtlCol="0">
            <a:spAutoFit/>
          </a:bodyPr>
          <a:lstStyle/>
          <a:p>
            <a:r>
              <a:rPr lang="en-CA" sz="1200" dirty="0"/>
              <a:t>Write</a:t>
            </a:r>
            <a:endParaRPr lang="en-US" sz="1200" dirty="0"/>
          </a:p>
        </p:txBody>
      </p:sp>
      <p:sp>
        <p:nvSpPr>
          <p:cNvPr id="10" name="TextBox 9">
            <a:extLst>
              <a:ext uri="{FF2B5EF4-FFF2-40B4-BE49-F238E27FC236}">
                <a16:creationId xmlns:a16="http://schemas.microsoft.com/office/drawing/2014/main" id="{D682A1CE-230D-643B-8A47-B9F0AB97EDC2}"/>
              </a:ext>
            </a:extLst>
          </p:cNvPr>
          <p:cNvSpPr txBox="1"/>
          <p:nvPr/>
        </p:nvSpPr>
        <p:spPr>
          <a:xfrm>
            <a:off x="3460174" y="3148579"/>
            <a:ext cx="943839" cy="276999"/>
          </a:xfrm>
          <a:prstGeom prst="rect">
            <a:avLst/>
          </a:prstGeom>
          <a:noFill/>
        </p:spPr>
        <p:txBody>
          <a:bodyPr wrap="square" rtlCol="0">
            <a:spAutoFit/>
          </a:bodyPr>
          <a:lstStyle/>
          <a:p>
            <a:r>
              <a:rPr lang="en-CA" sz="1200" dirty="0"/>
              <a:t>Aggregate</a:t>
            </a:r>
            <a:endParaRPr lang="en-US" sz="1200" dirty="0"/>
          </a:p>
        </p:txBody>
      </p:sp>
      <p:sp>
        <p:nvSpPr>
          <p:cNvPr id="11" name="TextBox 10">
            <a:extLst>
              <a:ext uri="{FF2B5EF4-FFF2-40B4-BE49-F238E27FC236}">
                <a16:creationId xmlns:a16="http://schemas.microsoft.com/office/drawing/2014/main" id="{ABF3C8A5-C8AD-CC62-7E24-09F2104F896E}"/>
              </a:ext>
            </a:extLst>
          </p:cNvPr>
          <p:cNvSpPr txBox="1"/>
          <p:nvPr/>
        </p:nvSpPr>
        <p:spPr>
          <a:xfrm>
            <a:off x="6606887" y="3151999"/>
            <a:ext cx="955962" cy="276999"/>
          </a:xfrm>
          <a:prstGeom prst="rect">
            <a:avLst/>
          </a:prstGeom>
          <a:noFill/>
        </p:spPr>
        <p:txBody>
          <a:bodyPr wrap="square" rtlCol="0">
            <a:spAutoFit/>
          </a:bodyPr>
          <a:lstStyle/>
          <a:p>
            <a:r>
              <a:rPr lang="en-CA" sz="1200" dirty="0"/>
              <a:t>Publish</a:t>
            </a:r>
            <a:endParaRPr lang="en-US" sz="1200" dirty="0"/>
          </a:p>
        </p:txBody>
      </p:sp>
      <p:cxnSp>
        <p:nvCxnSpPr>
          <p:cNvPr id="12" name="Straight Arrow Connector 11">
            <a:extLst>
              <a:ext uri="{FF2B5EF4-FFF2-40B4-BE49-F238E27FC236}">
                <a16:creationId xmlns:a16="http://schemas.microsoft.com/office/drawing/2014/main" id="{1FBE0331-C4CB-6171-4F03-5136D2259167}"/>
              </a:ext>
            </a:extLst>
          </p:cNvPr>
          <p:cNvCxnSpPr>
            <a:cxnSpLocks/>
            <a:stCxn id="10" idx="3"/>
            <a:endCxn id="8" idx="1"/>
          </p:cNvCxnSpPr>
          <p:nvPr/>
        </p:nvCxnSpPr>
        <p:spPr>
          <a:xfrm>
            <a:off x="4404013" y="3287079"/>
            <a:ext cx="3446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1A0664C-0B80-86D4-6C07-7056C14D64D1}"/>
              </a:ext>
            </a:extLst>
          </p:cNvPr>
          <p:cNvCxnSpPr>
            <a:cxnSpLocks/>
            <a:stCxn id="8" idx="3"/>
            <a:endCxn id="9" idx="1"/>
          </p:cNvCxnSpPr>
          <p:nvPr/>
        </p:nvCxnSpPr>
        <p:spPr>
          <a:xfrm>
            <a:off x="5340927" y="3287079"/>
            <a:ext cx="344632" cy="34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6E666B0-DA55-5266-6542-9A2EED656478}"/>
              </a:ext>
            </a:extLst>
          </p:cNvPr>
          <p:cNvCxnSpPr>
            <a:cxnSpLocks/>
            <a:stCxn id="9" idx="3"/>
            <a:endCxn id="11" idx="1"/>
          </p:cNvCxnSpPr>
          <p:nvPr/>
        </p:nvCxnSpPr>
        <p:spPr>
          <a:xfrm flipV="1">
            <a:off x="6277841" y="3290499"/>
            <a:ext cx="32904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53A5B027-DDBB-EA39-EA38-274ED35A700B}"/>
              </a:ext>
            </a:extLst>
          </p:cNvPr>
          <p:cNvSpPr/>
          <p:nvPr/>
        </p:nvSpPr>
        <p:spPr>
          <a:xfrm>
            <a:off x="3413416" y="2971800"/>
            <a:ext cx="4102675" cy="1017709"/>
          </a:xfrm>
          <a:prstGeom prst="rect">
            <a:avLst/>
          </a:prstGeom>
          <a:noFill/>
          <a:ln w="31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FC20EFB-745F-4615-72AB-83FC341D46A5}"/>
              </a:ext>
            </a:extLst>
          </p:cNvPr>
          <p:cNvSpPr txBox="1"/>
          <p:nvPr/>
        </p:nvSpPr>
        <p:spPr>
          <a:xfrm>
            <a:off x="945573" y="2271414"/>
            <a:ext cx="1454727" cy="2031325"/>
          </a:xfrm>
          <a:prstGeom prst="rect">
            <a:avLst/>
          </a:prstGeom>
          <a:noFill/>
        </p:spPr>
        <p:txBody>
          <a:bodyPr wrap="square" rtlCol="0">
            <a:spAutoFit/>
          </a:bodyPr>
          <a:lstStyle/>
          <a:p>
            <a:r>
              <a:rPr lang="en-CA" dirty="0">
                <a:solidFill>
                  <a:schemeClr val="bg1">
                    <a:lumMod val="75000"/>
                  </a:schemeClr>
                </a:solidFill>
              </a:rPr>
              <a:t>RSS Feeds</a:t>
            </a:r>
          </a:p>
          <a:p>
            <a:r>
              <a:rPr lang="en-CA" dirty="0">
                <a:solidFill>
                  <a:schemeClr val="bg1">
                    <a:lumMod val="75000"/>
                  </a:schemeClr>
                </a:solidFill>
              </a:rPr>
              <a:t>Social Media</a:t>
            </a:r>
          </a:p>
          <a:p>
            <a:r>
              <a:rPr lang="en-CA" dirty="0">
                <a:solidFill>
                  <a:schemeClr val="bg1">
                    <a:lumMod val="75000"/>
                  </a:schemeClr>
                </a:solidFill>
              </a:rPr>
              <a:t>Spaces</a:t>
            </a:r>
          </a:p>
          <a:p>
            <a:r>
              <a:rPr lang="en-CA" dirty="0">
                <a:solidFill>
                  <a:schemeClr val="bg1">
                    <a:lumMod val="75000"/>
                  </a:schemeClr>
                </a:solidFill>
              </a:rPr>
              <a:t>Search</a:t>
            </a:r>
          </a:p>
          <a:p>
            <a:r>
              <a:rPr lang="en-US" dirty="0">
                <a:solidFill>
                  <a:schemeClr val="bg1">
                    <a:lumMod val="75000"/>
                  </a:schemeClr>
                </a:solidFill>
              </a:rPr>
              <a:t>Annotations</a:t>
            </a:r>
          </a:p>
          <a:p>
            <a:r>
              <a:rPr lang="en-US" dirty="0">
                <a:solidFill>
                  <a:schemeClr val="bg1">
                    <a:lumMod val="75000"/>
                  </a:schemeClr>
                </a:solidFill>
              </a:rPr>
              <a:t>Chat</a:t>
            </a:r>
          </a:p>
          <a:p>
            <a:r>
              <a:rPr lang="en-US" dirty="0">
                <a:solidFill>
                  <a:schemeClr val="bg1">
                    <a:lumMod val="75000"/>
                  </a:schemeClr>
                </a:solidFill>
              </a:rPr>
              <a:t>Etc.</a:t>
            </a:r>
          </a:p>
        </p:txBody>
      </p:sp>
      <p:sp>
        <p:nvSpPr>
          <p:cNvPr id="17" name="Left Brace 16">
            <a:extLst>
              <a:ext uri="{FF2B5EF4-FFF2-40B4-BE49-F238E27FC236}">
                <a16:creationId xmlns:a16="http://schemas.microsoft.com/office/drawing/2014/main" id="{AA9A67B8-1B5C-72B7-3B9C-F5655781C091}"/>
              </a:ext>
            </a:extLst>
          </p:cNvPr>
          <p:cNvSpPr/>
          <p:nvPr/>
        </p:nvSpPr>
        <p:spPr>
          <a:xfrm flipH="1">
            <a:off x="2400299" y="2265218"/>
            <a:ext cx="810491" cy="2109355"/>
          </a:xfrm>
          <a:prstGeom prst="leftBrace">
            <a:avLst>
              <a:gd name="adj1" fmla="val 8333"/>
              <a:gd name="adj2" fmla="val 48030"/>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Left Brace 17">
            <a:extLst>
              <a:ext uri="{FF2B5EF4-FFF2-40B4-BE49-F238E27FC236}">
                <a16:creationId xmlns:a16="http://schemas.microsoft.com/office/drawing/2014/main" id="{101431BF-3AC1-58DA-6373-4F22712BF13C}"/>
              </a:ext>
            </a:extLst>
          </p:cNvPr>
          <p:cNvSpPr/>
          <p:nvPr/>
        </p:nvSpPr>
        <p:spPr>
          <a:xfrm>
            <a:off x="7625195" y="2265218"/>
            <a:ext cx="955960" cy="2109355"/>
          </a:xfrm>
          <a:prstGeom prst="leftBrace">
            <a:avLst>
              <a:gd name="adj1" fmla="val 8333"/>
              <a:gd name="adj2" fmla="val 48030"/>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C4C59816-4E07-6CC8-DA97-0D8D472D14E3}"/>
              </a:ext>
            </a:extLst>
          </p:cNvPr>
          <p:cNvSpPr txBox="1"/>
          <p:nvPr/>
        </p:nvSpPr>
        <p:spPr>
          <a:xfrm>
            <a:off x="8319651" y="2304232"/>
            <a:ext cx="2840185" cy="2031325"/>
          </a:xfrm>
          <a:prstGeom prst="rect">
            <a:avLst/>
          </a:prstGeom>
          <a:noFill/>
        </p:spPr>
        <p:txBody>
          <a:bodyPr wrap="square" rtlCol="0">
            <a:spAutoFit/>
          </a:bodyPr>
          <a:lstStyle/>
          <a:p>
            <a:r>
              <a:rPr lang="en-CA" dirty="0">
                <a:solidFill>
                  <a:schemeClr val="bg1">
                    <a:lumMod val="75000"/>
                  </a:schemeClr>
                </a:solidFill>
              </a:rPr>
              <a:t>Blogs  -----&gt; RSS Feeds</a:t>
            </a:r>
          </a:p>
          <a:p>
            <a:r>
              <a:rPr lang="en-CA" dirty="0">
                <a:solidFill>
                  <a:schemeClr val="bg1">
                    <a:lumMod val="75000"/>
                  </a:schemeClr>
                </a:solidFill>
              </a:rPr>
              <a:t>Social Media</a:t>
            </a:r>
          </a:p>
          <a:p>
            <a:r>
              <a:rPr lang="en-CA" dirty="0">
                <a:solidFill>
                  <a:schemeClr val="bg1">
                    <a:lumMod val="75000"/>
                  </a:schemeClr>
                </a:solidFill>
              </a:rPr>
              <a:t>Spaces</a:t>
            </a:r>
          </a:p>
          <a:p>
            <a:r>
              <a:rPr lang="en-CA" dirty="0">
                <a:solidFill>
                  <a:schemeClr val="bg1">
                    <a:lumMod val="75000"/>
                  </a:schemeClr>
                </a:solidFill>
              </a:rPr>
              <a:t>Search</a:t>
            </a:r>
          </a:p>
          <a:p>
            <a:r>
              <a:rPr lang="en-US" dirty="0">
                <a:solidFill>
                  <a:schemeClr val="bg1">
                    <a:lumMod val="75000"/>
                  </a:schemeClr>
                </a:solidFill>
              </a:rPr>
              <a:t>Annotations</a:t>
            </a:r>
          </a:p>
          <a:p>
            <a:r>
              <a:rPr lang="en-US" dirty="0">
                <a:solidFill>
                  <a:schemeClr val="bg1">
                    <a:lumMod val="75000"/>
                  </a:schemeClr>
                </a:solidFill>
              </a:rPr>
              <a:t>Chat</a:t>
            </a:r>
          </a:p>
          <a:p>
            <a:r>
              <a:rPr lang="en-US" dirty="0">
                <a:solidFill>
                  <a:schemeClr val="bg1">
                    <a:lumMod val="75000"/>
                  </a:schemeClr>
                </a:solidFill>
              </a:rPr>
              <a:t>Etc.</a:t>
            </a:r>
          </a:p>
        </p:txBody>
      </p:sp>
      <p:sp>
        <p:nvSpPr>
          <p:cNvPr id="21" name="TextBox 20">
            <a:extLst>
              <a:ext uri="{FF2B5EF4-FFF2-40B4-BE49-F238E27FC236}">
                <a16:creationId xmlns:a16="http://schemas.microsoft.com/office/drawing/2014/main" id="{BBE627DB-3DB6-40F3-7A73-3AB898ECB512}"/>
              </a:ext>
            </a:extLst>
          </p:cNvPr>
          <p:cNvSpPr txBox="1"/>
          <p:nvPr/>
        </p:nvSpPr>
        <p:spPr>
          <a:xfrm>
            <a:off x="3338945" y="4946073"/>
            <a:ext cx="2130135" cy="1477328"/>
          </a:xfrm>
          <a:prstGeom prst="rect">
            <a:avLst/>
          </a:prstGeom>
          <a:noFill/>
        </p:spPr>
        <p:txBody>
          <a:bodyPr wrap="square" rtlCol="0">
            <a:spAutoFit/>
          </a:bodyPr>
          <a:lstStyle/>
          <a:p>
            <a:r>
              <a:rPr lang="en-CA" dirty="0">
                <a:solidFill>
                  <a:schemeClr val="bg1">
                    <a:lumMod val="75000"/>
                  </a:schemeClr>
                </a:solidFill>
              </a:rPr>
              <a:t>Indexing</a:t>
            </a:r>
          </a:p>
          <a:p>
            <a:r>
              <a:rPr lang="en-CA" dirty="0">
                <a:solidFill>
                  <a:schemeClr val="bg1">
                    <a:lumMod val="75000"/>
                  </a:schemeClr>
                </a:solidFill>
              </a:rPr>
              <a:t>Filtering</a:t>
            </a:r>
          </a:p>
          <a:p>
            <a:r>
              <a:rPr lang="en-CA" dirty="0">
                <a:solidFill>
                  <a:schemeClr val="bg1">
                    <a:lumMod val="75000"/>
                  </a:schemeClr>
                </a:solidFill>
              </a:rPr>
              <a:t>Translation</a:t>
            </a:r>
          </a:p>
          <a:p>
            <a:r>
              <a:rPr lang="en-CA" dirty="0">
                <a:solidFill>
                  <a:schemeClr val="bg1">
                    <a:lumMod val="75000"/>
                  </a:schemeClr>
                </a:solidFill>
              </a:rPr>
              <a:t>Combining</a:t>
            </a:r>
          </a:p>
          <a:p>
            <a:r>
              <a:rPr lang="en-CA" dirty="0">
                <a:solidFill>
                  <a:schemeClr val="bg1">
                    <a:lumMod val="75000"/>
                  </a:schemeClr>
                </a:solidFill>
              </a:rPr>
              <a:t>Etc.</a:t>
            </a:r>
            <a:endParaRPr lang="en-US" dirty="0">
              <a:solidFill>
                <a:schemeClr val="bg1">
                  <a:lumMod val="75000"/>
                </a:schemeClr>
              </a:solidFill>
            </a:endParaRPr>
          </a:p>
        </p:txBody>
      </p:sp>
      <p:cxnSp>
        <p:nvCxnSpPr>
          <p:cNvPr id="22" name="Straight Arrow Connector 21">
            <a:extLst>
              <a:ext uri="{FF2B5EF4-FFF2-40B4-BE49-F238E27FC236}">
                <a16:creationId xmlns:a16="http://schemas.microsoft.com/office/drawing/2014/main" id="{D21122A3-C4E8-D66B-837E-51AD531B2FB3}"/>
              </a:ext>
            </a:extLst>
          </p:cNvPr>
          <p:cNvCxnSpPr/>
          <p:nvPr/>
        </p:nvCxnSpPr>
        <p:spPr>
          <a:xfrm flipV="1">
            <a:off x="3932093" y="3425578"/>
            <a:ext cx="1012247" cy="1333458"/>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9B349730-D8F8-C966-9D2C-08E2567A2915}"/>
              </a:ext>
            </a:extLst>
          </p:cNvPr>
          <p:cNvSpPr txBox="1"/>
          <p:nvPr/>
        </p:nvSpPr>
        <p:spPr>
          <a:xfrm>
            <a:off x="6442364" y="5002726"/>
            <a:ext cx="3938154" cy="1200329"/>
          </a:xfrm>
          <a:prstGeom prst="rect">
            <a:avLst/>
          </a:prstGeom>
          <a:noFill/>
        </p:spPr>
        <p:txBody>
          <a:bodyPr wrap="square" rtlCol="0">
            <a:spAutoFit/>
          </a:bodyPr>
          <a:lstStyle/>
          <a:p>
            <a:r>
              <a:rPr lang="en-CA" dirty="0">
                <a:solidFill>
                  <a:schemeClr val="bg1">
                    <a:lumMod val="75000"/>
                  </a:schemeClr>
                </a:solidFill>
              </a:rPr>
              <a:t>Editors (text, HTML, Image, </a:t>
            </a:r>
            <a:r>
              <a:rPr lang="en-CA" dirty="0" err="1">
                <a:solidFill>
                  <a:schemeClr val="bg1">
                    <a:lumMod val="75000"/>
                  </a:schemeClr>
                </a:solidFill>
              </a:rPr>
              <a:t>etc</a:t>
            </a:r>
            <a:r>
              <a:rPr lang="en-CA" dirty="0">
                <a:solidFill>
                  <a:schemeClr val="bg1">
                    <a:lumMod val="75000"/>
                  </a:schemeClr>
                </a:solidFill>
              </a:rPr>
              <a:t>)</a:t>
            </a:r>
          </a:p>
          <a:p>
            <a:r>
              <a:rPr lang="en-CA" dirty="0">
                <a:solidFill>
                  <a:schemeClr val="bg1">
                    <a:lumMod val="75000"/>
                  </a:schemeClr>
                </a:solidFill>
              </a:rPr>
              <a:t>Chat Rooms</a:t>
            </a:r>
          </a:p>
          <a:p>
            <a:r>
              <a:rPr lang="en-CA" dirty="0">
                <a:solidFill>
                  <a:schemeClr val="bg1">
                    <a:lumMod val="75000"/>
                  </a:schemeClr>
                </a:solidFill>
              </a:rPr>
              <a:t>Collaborative Spaces</a:t>
            </a:r>
          </a:p>
          <a:p>
            <a:r>
              <a:rPr lang="en-CA" dirty="0">
                <a:solidFill>
                  <a:schemeClr val="bg1">
                    <a:lumMod val="75000"/>
                  </a:schemeClr>
                </a:solidFill>
              </a:rPr>
              <a:t>Templates</a:t>
            </a:r>
            <a:endParaRPr lang="en-US" dirty="0">
              <a:solidFill>
                <a:schemeClr val="bg1">
                  <a:lumMod val="75000"/>
                </a:schemeClr>
              </a:solidFill>
            </a:endParaRPr>
          </a:p>
        </p:txBody>
      </p:sp>
      <p:cxnSp>
        <p:nvCxnSpPr>
          <p:cNvPr id="24" name="Straight Arrow Connector 23">
            <a:extLst>
              <a:ext uri="{FF2B5EF4-FFF2-40B4-BE49-F238E27FC236}">
                <a16:creationId xmlns:a16="http://schemas.microsoft.com/office/drawing/2014/main" id="{9BDF5578-A6B2-90C3-9F46-6F058CFC17F0}"/>
              </a:ext>
            </a:extLst>
          </p:cNvPr>
          <p:cNvCxnSpPr>
            <a:cxnSpLocks/>
          </p:cNvCxnSpPr>
          <p:nvPr/>
        </p:nvCxnSpPr>
        <p:spPr>
          <a:xfrm flipH="1" flipV="1">
            <a:off x="5981700" y="3432420"/>
            <a:ext cx="1730086" cy="1431808"/>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F09CA869-989B-EC08-5526-665D0C8B5FD2}"/>
              </a:ext>
            </a:extLst>
          </p:cNvPr>
          <p:cNvSpPr/>
          <p:nvPr/>
        </p:nvSpPr>
        <p:spPr>
          <a:xfrm>
            <a:off x="4404013" y="1662545"/>
            <a:ext cx="1873828" cy="974136"/>
          </a:xfrm>
          <a:prstGeom prst="rect">
            <a:avLst/>
          </a:prstGeom>
          <a:noFill/>
          <a:ln w="31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3E2B5CF-517A-C0D2-0941-C524590ACBEC}"/>
              </a:ext>
            </a:extLst>
          </p:cNvPr>
          <p:cNvSpPr txBox="1"/>
          <p:nvPr/>
        </p:nvSpPr>
        <p:spPr>
          <a:xfrm>
            <a:off x="4968585" y="1758047"/>
            <a:ext cx="1127415" cy="400110"/>
          </a:xfrm>
          <a:prstGeom prst="rect">
            <a:avLst/>
          </a:prstGeom>
          <a:noFill/>
        </p:spPr>
        <p:txBody>
          <a:bodyPr wrap="square" rtlCol="0">
            <a:spAutoFit/>
          </a:bodyPr>
          <a:lstStyle/>
          <a:p>
            <a:r>
              <a:rPr lang="en-CA" sz="2000" dirty="0">
                <a:solidFill>
                  <a:srgbClr val="00B050"/>
                </a:solidFill>
                <a:latin typeface="Modern Love Caps" panose="04070805081001020A01" pitchFamily="82" charset="0"/>
              </a:rPr>
              <a:t>Me!</a:t>
            </a:r>
            <a:endParaRPr lang="en-US" sz="2000" dirty="0">
              <a:solidFill>
                <a:srgbClr val="00B050"/>
              </a:solidFill>
              <a:latin typeface="Modern Love Caps" panose="04070805081001020A01" pitchFamily="82" charset="0"/>
            </a:endParaRPr>
          </a:p>
        </p:txBody>
      </p:sp>
      <p:cxnSp>
        <p:nvCxnSpPr>
          <p:cNvPr id="27" name="Straight Arrow Connector 26">
            <a:extLst>
              <a:ext uri="{FF2B5EF4-FFF2-40B4-BE49-F238E27FC236}">
                <a16:creationId xmlns:a16="http://schemas.microsoft.com/office/drawing/2014/main" id="{8AC8848E-CD6A-47B2-D7D9-ACAB3736E87C}"/>
              </a:ext>
            </a:extLst>
          </p:cNvPr>
          <p:cNvCxnSpPr>
            <a:stCxn id="25" idx="2"/>
          </p:cNvCxnSpPr>
          <p:nvPr/>
        </p:nvCxnSpPr>
        <p:spPr>
          <a:xfrm>
            <a:off x="5340927" y="2636681"/>
            <a:ext cx="0" cy="33511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2DF00A60-28C0-5519-8CAC-6FB13024E049}"/>
              </a:ext>
            </a:extLst>
          </p:cNvPr>
          <p:cNvSpPr txBox="1"/>
          <p:nvPr/>
        </p:nvSpPr>
        <p:spPr>
          <a:xfrm>
            <a:off x="4498397" y="2127371"/>
            <a:ext cx="1685059" cy="430887"/>
          </a:xfrm>
          <a:prstGeom prst="rect">
            <a:avLst/>
          </a:prstGeom>
          <a:noFill/>
        </p:spPr>
        <p:txBody>
          <a:bodyPr wrap="square" rtlCol="0">
            <a:spAutoFit/>
          </a:bodyPr>
          <a:lstStyle/>
          <a:p>
            <a:pPr algn="ctr"/>
            <a:r>
              <a:rPr lang="en-CA" sz="1100" dirty="0">
                <a:solidFill>
                  <a:schemeClr val="bg1">
                    <a:lumMod val="75000"/>
                  </a:schemeClr>
                </a:solidFill>
              </a:rPr>
              <a:t>Distributed ID</a:t>
            </a:r>
          </a:p>
          <a:p>
            <a:pPr algn="ctr"/>
            <a:r>
              <a:rPr lang="en-CA" sz="1100" dirty="0">
                <a:solidFill>
                  <a:schemeClr val="bg1">
                    <a:lumMod val="75000"/>
                  </a:schemeClr>
                </a:solidFill>
              </a:rPr>
              <a:t>Own my own Data</a:t>
            </a:r>
            <a:endParaRPr lang="en-US" sz="1100" dirty="0">
              <a:solidFill>
                <a:schemeClr val="bg1">
                  <a:lumMod val="75000"/>
                </a:schemeClr>
              </a:solidFill>
            </a:endParaRPr>
          </a:p>
        </p:txBody>
      </p:sp>
    </p:spTree>
    <p:extLst>
      <p:ext uri="{BB962C8B-B14F-4D97-AF65-F5344CB8AC3E}">
        <p14:creationId xmlns:p14="http://schemas.microsoft.com/office/powerpoint/2010/main" val="4137649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D7312-2BDF-09BA-FEDF-941FAFA3C0C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6CF331-E5D4-0020-8F44-3519FE54640E}"/>
              </a:ext>
            </a:extLst>
          </p:cNvPr>
          <p:cNvSpPr txBox="1"/>
          <p:nvPr/>
        </p:nvSpPr>
        <p:spPr>
          <a:xfrm>
            <a:off x="1031298" y="653718"/>
            <a:ext cx="8019184" cy="646331"/>
          </a:xfrm>
          <a:prstGeom prst="rect">
            <a:avLst/>
          </a:prstGeom>
          <a:noFill/>
        </p:spPr>
        <p:txBody>
          <a:bodyPr wrap="square">
            <a:spAutoFit/>
          </a:bodyPr>
          <a:lstStyle/>
          <a:p>
            <a:r>
              <a:rPr lang="en-US" b="1" dirty="0" err="1"/>
              <a:t>Clist</a:t>
            </a:r>
            <a:r>
              <a:rPr lang="en-US" b="1" dirty="0"/>
              <a:t>: Building interfaces between these elements</a:t>
            </a:r>
          </a:p>
          <a:p>
            <a:endParaRPr lang="en-US" dirty="0"/>
          </a:p>
        </p:txBody>
      </p:sp>
      <p:pic>
        <p:nvPicPr>
          <p:cNvPr id="6" name="Picture 5">
            <a:extLst>
              <a:ext uri="{FF2B5EF4-FFF2-40B4-BE49-F238E27FC236}">
                <a16:creationId xmlns:a16="http://schemas.microsoft.com/office/drawing/2014/main" id="{EAE99407-E00B-65F0-A9AC-9D79FC2BECC7}"/>
              </a:ext>
            </a:extLst>
          </p:cNvPr>
          <p:cNvPicPr>
            <a:picLocks noChangeAspect="1"/>
          </p:cNvPicPr>
          <p:nvPr/>
        </p:nvPicPr>
        <p:blipFill>
          <a:blip r:embed="rId2"/>
          <a:stretch>
            <a:fillRect/>
          </a:stretch>
        </p:blipFill>
        <p:spPr>
          <a:xfrm>
            <a:off x="1142351" y="1401971"/>
            <a:ext cx="9529113" cy="4609251"/>
          </a:xfrm>
          <a:prstGeom prst="rect">
            <a:avLst/>
          </a:prstGeom>
          <a:ln w="3175">
            <a:solidFill>
              <a:schemeClr val="tx1"/>
            </a:solidFill>
          </a:ln>
        </p:spPr>
      </p:pic>
      <p:sp>
        <p:nvSpPr>
          <p:cNvPr id="8" name="TextBox 7">
            <a:extLst>
              <a:ext uri="{FF2B5EF4-FFF2-40B4-BE49-F238E27FC236}">
                <a16:creationId xmlns:a16="http://schemas.microsoft.com/office/drawing/2014/main" id="{FD002032-BF4C-47D7-E242-A19E49904322}"/>
              </a:ext>
            </a:extLst>
          </p:cNvPr>
          <p:cNvSpPr txBox="1"/>
          <p:nvPr/>
        </p:nvSpPr>
        <p:spPr>
          <a:xfrm>
            <a:off x="1031298" y="6172373"/>
            <a:ext cx="6094268" cy="369332"/>
          </a:xfrm>
          <a:prstGeom prst="rect">
            <a:avLst/>
          </a:prstGeom>
          <a:noFill/>
        </p:spPr>
        <p:txBody>
          <a:bodyPr wrap="square">
            <a:spAutoFit/>
          </a:bodyPr>
          <a:lstStyle/>
          <a:p>
            <a:r>
              <a:rPr lang="en-US" dirty="0">
                <a:hlinkClick r:id="rId3"/>
              </a:rPr>
              <a:t>https://clist.mooc.ca</a:t>
            </a:r>
            <a:r>
              <a:rPr lang="en-US" dirty="0"/>
              <a:t> </a:t>
            </a:r>
          </a:p>
        </p:txBody>
      </p:sp>
      <p:sp>
        <p:nvSpPr>
          <p:cNvPr id="10" name="TextBox 9">
            <a:extLst>
              <a:ext uri="{FF2B5EF4-FFF2-40B4-BE49-F238E27FC236}">
                <a16:creationId xmlns:a16="http://schemas.microsoft.com/office/drawing/2014/main" id="{BC2629B7-A857-7A2F-81F4-A2EC5A452002}"/>
              </a:ext>
            </a:extLst>
          </p:cNvPr>
          <p:cNvSpPr txBox="1"/>
          <p:nvPr/>
        </p:nvSpPr>
        <p:spPr>
          <a:xfrm>
            <a:off x="5284643" y="6172373"/>
            <a:ext cx="6907357" cy="369332"/>
          </a:xfrm>
          <a:prstGeom prst="rect">
            <a:avLst/>
          </a:prstGeom>
          <a:noFill/>
        </p:spPr>
        <p:txBody>
          <a:bodyPr wrap="square">
            <a:spAutoFit/>
          </a:bodyPr>
          <a:lstStyle/>
          <a:p>
            <a:r>
              <a:rPr lang="en-US" dirty="0"/>
              <a:t>See also Matthias Melcher: </a:t>
            </a:r>
            <a:r>
              <a:rPr lang="en-US" dirty="0">
                <a:hlinkClick r:id="rId4"/>
              </a:rPr>
              <a:t>https://jellyboard.ca/boards/v8dpkjwr</a:t>
            </a:r>
            <a:r>
              <a:rPr lang="en-US" dirty="0"/>
              <a:t> </a:t>
            </a:r>
          </a:p>
        </p:txBody>
      </p:sp>
    </p:spTree>
    <p:extLst>
      <p:ext uri="{BB962C8B-B14F-4D97-AF65-F5344CB8AC3E}">
        <p14:creationId xmlns:p14="http://schemas.microsoft.com/office/powerpoint/2010/main" val="267772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B7A48-CBE3-A004-BC14-EAA6BD9468E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2FC4EDB-F979-D13B-7ACC-85303427424A}"/>
              </a:ext>
            </a:extLst>
          </p:cNvPr>
          <p:cNvSpPr txBox="1"/>
          <p:nvPr/>
        </p:nvSpPr>
        <p:spPr>
          <a:xfrm>
            <a:off x="1031298" y="653718"/>
            <a:ext cx="8019184" cy="646331"/>
          </a:xfrm>
          <a:prstGeom prst="rect">
            <a:avLst/>
          </a:prstGeom>
          <a:noFill/>
        </p:spPr>
        <p:txBody>
          <a:bodyPr wrap="square">
            <a:spAutoFit/>
          </a:bodyPr>
          <a:lstStyle/>
          <a:p>
            <a:r>
              <a:rPr lang="en-US" b="1" dirty="0"/>
              <a:t>The core design principles</a:t>
            </a:r>
          </a:p>
          <a:p>
            <a:endParaRPr lang="en-US" dirty="0"/>
          </a:p>
        </p:txBody>
      </p:sp>
      <p:sp>
        <p:nvSpPr>
          <p:cNvPr id="5" name="TextBox 4">
            <a:extLst>
              <a:ext uri="{FF2B5EF4-FFF2-40B4-BE49-F238E27FC236}">
                <a16:creationId xmlns:a16="http://schemas.microsoft.com/office/drawing/2014/main" id="{6D3D5BBB-7F87-C7AF-06B0-A25BA75FC008}"/>
              </a:ext>
            </a:extLst>
          </p:cNvPr>
          <p:cNvSpPr txBox="1"/>
          <p:nvPr/>
        </p:nvSpPr>
        <p:spPr>
          <a:xfrm>
            <a:off x="1031298" y="1373970"/>
            <a:ext cx="4236893" cy="3416320"/>
          </a:xfrm>
          <a:prstGeom prst="rect">
            <a:avLst/>
          </a:prstGeom>
          <a:noFill/>
        </p:spPr>
        <p:txBody>
          <a:bodyPr wrap="square">
            <a:spAutoFit/>
          </a:bodyPr>
          <a:lstStyle/>
          <a:p>
            <a:r>
              <a:rPr lang="en-US" i="1" dirty="0"/>
              <a:t>Browser-based, not platform-based</a:t>
            </a:r>
          </a:p>
          <a:p>
            <a:endParaRPr lang="en-US" dirty="0"/>
          </a:p>
          <a:p>
            <a:pPr marL="285750" indent="-285750">
              <a:buFont typeface="Arial" panose="020B0604020202020204" pitchFamily="34" charset="0"/>
              <a:buChar char="•"/>
            </a:pPr>
            <a:r>
              <a:rPr lang="en-US" dirty="0"/>
              <a:t>no server-side logic, no backend to install</a:t>
            </a:r>
          </a:p>
          <a:p>
            <a:pPr marL="285750" indent="-285750">
              <a:buFont typeface="Arial" panose="020B0604020202020204" pitchFamily="34" charset="0"/>
              <a:buChar char="•"/>
            </a:pPr>
            <a:r>
              <a:rPr lang="en-US" dirty="0"/>
              <a:t>each user runs their own instance; no central platform, no shared data store</a:t>
            </a:r>
          </a:p>
          <a:p>
            <a:pPr marL="285750" indent="-285750">
              <a:buFont typeface="Arial" panose="020B0604020202020204" pitchFamily="34" charset="0"/>
              <a:buChar char="•"/>
            </a:pPr>
            <a:r>
              <a:rPr lang="en-US" dirty="0"/>
              <a:t>accounts, credentials, feed collections, and annotations all belong to the user - stored encrypted, private by default</a:t>
            </a:r>
          </a:p>
          <a:p>
            <a:pPr marL="285750" indent="-285750">
              <a:buFont typeface="Arial" panose="020B0604020202020204" pitchFamily="34" charset="0"/>
              <a:buChar char="•"/>
            </a:pPr>
            <a:r>
              <a:rPr lang="en-US" dirty="0"/>
              <a:t>can be deployed anywhere: a personal server, a CDN, or localhost</a:t>
            </a:r>
          </a:p>
        </p:txBody>
      </p:sp>
      <p:sp>
        <p:nvSpPr>
          <p:cNvPr id="7" name="TextBox 6">
            <a:extLst>
              <a:ext uri="{FF2B5EF4-FFF2-40B4-BE49-F238E27FC236}">
                <a16:creationId xmlns:a16="http://schemas.microsoft.com/office/drawing/2014/main" id="{6A86B069-9A9D-B34A-95C5-ED5683F74B30}"/>
              </a:ext>
            </a:extLst>
          </p:cNvPr>
          <p:cNvSpPr txBox="1"/>
          <p:nvPr/>
        </p:nvSpPr>
        <p:spPr>
          <a:xfrm>
            <a:off x="6096000" y="1373970"/>
            <a:ext cx="4658591" cy="3693319"/>
          </a:xfrm>
          <a:prstGeom prst="rect">
            <a:avLst/>
          </a:prstGeom>
          <a:noFill/>
        </p:spPr>
        <p:txBody>
          <a:bodyPr wrap="square">
            <a:spAutoFit/>
          </a:bodyPr>
          <a:lstStyle/>
          <a:p>
            <a:r>
              <a:rPr lang="en-US" i="1" dirty="0"/>
              <a:t>Radical decentralization</a:t>
            </a:r>
          </a:p>
          <a:p>
            <a:endParaRPr lang="en-US" dirty="0"/>
          </a:p>
          <a:p>
            <a:pPr marL="285750" indent="-285750">
              <a:buFont typeface="Arial" panose="020B0604020202020204" pitchFamily="34" charset="0"/>
              <a:buChar char="•"/>
            </a:pPr>
            <a:r>
              <a:rPr lang="en-US" dirty="0"/>
              <a:t>no mandatory central server - the app itself is a static bundle of HTML/CSS/JS</a:t>
            </a:r>
          </a:p>
          <a:p>
            <a:pPr marL="285750" indent="-285750">
              <a:buFont typeface="Arial" panose="020B0604020202020204" pitchFamily="34" charset="0"/>
              <a:buChar char="•"/>
            </a:pPr>
            <a:r>
              <a:rPr lang="en-US" dirty="0"/>
              <a:t>supporting services (credential storage, feed proxy, collaborative editing, peer discovery, annotations) are each independently deployable</a:t>
            </a:r>
          </a:p>
          <a:p>
            <a:pPr marL="285750" indent="-285750">
              <a:buFont typeface="Arial" panose="020B0604020202020204" pitchFamily="34" charset="0"/>
              <a:buChar char="•"/>
            </a:pPr>
            <a:r>
              <a:rPr lang="en-US" dirty="0"/>
              <a:t>users configure which instance of each service they use, or run their own</a:t>
            </a:r>
          </a:p>
          <a:p>
            <a:pPr marL="285750" indent="-285750">
              <a:buFont typeface="Arial" panose="020B0604020202020204" pitchFamily="34" charset="0"/>
              <a:buChar char="•"/>
            </a:pPr>
            <a:r>
              <a:rPr lang="en-US" dirty="0"/>
              <a:t>API calls to services are made directly from the browser; CList is never in the middle</a:t>
            </a:r>
          </a:p>
        </p:txBody>
      </p:sp>
    </p:spTree>
    <p:extLst>
      <p:ext uri="{BB962C8B-B14F-4D97-AF65-F5344CB8AC3E}">
        <p14:creationId xmlns:p14="http://schemas.microsoft.com/office/powerpoint/2010/main" val="628970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AB3B2-6D88-CC61-AF5F-31A5C30769D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EE3305C-23FD-E080-E1B3-360ED01924C1}"/>
              </a:ext>
            </a:extLst>
          </p:cNvPr>
          <p:cNvSpPr txBox="1"/>
          <p:nvPr/>
        </p:nvSpPr>
        <p:spPr>
          <a:xfrm>
            <a:off x="1031298" y="653718"/>
            <a:ext cx="8019184" cy="646331"/>
          </a:xfrm>
          <a:prstGeom prst="rect">
            <a:avLst/>
          </a:prstGeom>
          <a:noFill/>
        </p:spPr>
        <p:txBody>
          <a:bodyPr wrap="square">
            <a:spAutoFit/>
          </a:bodyPr>
          <a:lstStyle/>
          <a:p>
            <a:r>
              <a:rPr lang="en-US" b="1" dirty="0"/>
              <a:t>Decentralized identity</a:t>
            </a:r>
          </a:p>
          <a:p>
            <a:endParaRPr lang="en-US" dirty="0"/>
          </a:p>
        </p:txBody>
      </p:sp>
      <p:sp>
        <p:nvSpPr>
          <p:cNvPr id="5" name="TextBox 4">
            <a:extLst>
              <a:ext uri="{FF2B5EF4-FFF2-40B4-BE49-F238E27FC236}">
                <a16:creationId xmlns:a16="http://schemas.microsoft.com/office/drawing/2014/main" id="{AA0F6A09-1715-9C3A-449D-3EEEAE7120D5}"/>
              </a:ext>
            </a:extLst>
          </p:cNvPr>
          <p:cNvSpPr txBox="1"/>
          <p:nvPr/>
        </p:nvSpPr>
        <p:spPr>
          <a:xfrm>
            <a:off x="1031298" y="1373970"/>
            <a:ext cx="4236893" cy="2308324"/>
          </a:xfrm>
          <a:prstGeom prst="rect">
            <a:avLst/>
          </a:prstGeom>
          <a:noFill/>
        </p:spPr>
        <p:txBody>
          <a:bodyPr wrap="square">
            <a:spAutoFit/>
          </a:bodyPr>
          <a:lstStyle/>
          <a:p>
            <a:r>
              <a:rPr lang="en-US" i="1" dirty="0"/>
              <a:t>Credential store</a:t>
            </a:r>
          </a:p>
          <a:p>
            <a:endParaRPr lang="en-US" dirty="0"/>
          </a:p>
          <a:p>
            <a:pPr marL="285750" indent="-285750">
              <a:buFont typeface="Arial" panose="020B0604020202020204" pitchFamily="34" charset="0"/>
              <a:buChar char="•"/>
            </a:pPr>
            <a:r>
              <a:rPr lang="en-US" dirty="0"/>
              <a:t>all service credentials (tokens, passwords, API keys) are stored in a remote kvstore that holds only AES-GCM ciphertext</a:t>
            </a:r>
          </a:p>
          <a:p>
            <a:pPr marL="285750" indent="-285750">
              <a:buFont typeface="Arial" panose="020B0604020202020204" pitchFamily="34" charset="0"/>
              <a:buChar char="•"/>
            </a:pPr>
            <a:r>
              <a:rPr lang="en-US" dirty="0"/>
              <a:t>it never sees plaintext credentials - not even its own</a:t>
            </a:r>
          </a:p>
        </p:txBody>
      </p:sp>
      <p:sp>
        <p:nvSpPr>
          <p:cNvPr id="7" name="TextBox 6">
            <a:extLst>
              <a:ext uri="{FF2B5EF4-FFF2-40B4-BE49-F238E27FC236}">
                <a16:creationId xmlns:a16="http://schemas.microsoft.com/office/drawing/2014/main" id="{AA8CBD45-6C19-12CD-1C4C-CBE8623BD6DE}"/>
              </a:ext>
            </a:extLst>
          </p:cNvPr>
          <p:cNvSpPr txBox="1"/>
          <p:nvPr/>
        </p:nvSpPr>
        <p:spPr>
          <a:xfrm>
            <a:off x="6096000" y="1373970"/>
            <a:ext cx="4658591" cy="2031325"/>
          </a:xfrm>
          <a:prstGeom prst="rect">
            <a:avLst/>
          </a:prstGeom>
          <a:noFill/>
        </p:spPr>
        <p:txBody>
          <a:bodyPr wrap="square">
            <a:spAutoFit/>
          </a:bodyPr>
          <a:lstStyle/>
          <a:p>
            <a:r>
              <a:rPr lang="en-US" i="1" dirty="0"/>
              <a:t>DID</a:t>
            </a:r>
          </a:p>
          <a:p>
            <a:endParaRPr lang="en-US" dirty="0"/>
          </a:p>
          <a:p>
            <a:r>
              <a:rPr lang="en-US" dirty="0"/>
              <a:t>“In contrast to typical, federated identifiers, DIDs have been designed so that they may be decoupled from centralized registries, identity providers, and certificate authorities.”</a:t>
            </a:r>
          </a:p>
        </p:txBody>
      </p:sp>
      <p:pic>
        <p:nvPicPr>
          <p:cNvPr id="8" name="Picture 7">
            <a:extLst>
              <a:ext uri="{FF2B5EF4-FFF2-40B4-BE49-F238E27FC236}">
                <a16:creationId xmlns:a16="http://schemas.microsoft.com/office/drawing/2014/main" id="{B15121A1-FC6C-7475-13A7-6C33A0409409}"/>
              </a:ext>
            </a:extLst>
          </p:cNvPr>
          <p:cNvPicPr>
            <a:picLocks noChangeAspect="1"/>
          </p:cNvPicPr>
          <p:nvPr/>
        </p:nvPicPr>
        <p:blipFill>
          <a:blip r:embed="rId2"/>
          <a:stretch>
            <a:fillRect/>
          </a:stretch>
        </p:blipFill>
        <p:spPr>
          <a:xfrm>
            <a:off x="1171142" y="4189701"/>
            <a:ext cx="5381625" cy="1533525"/>
          </a:xfrm>
          <a:prstGeom prst="rect">
            <a:avLst/>
          </a:prstGeom>
          <a:ln w="3175">
            <a:solidFill>
              <a:schemeClr val="tx1"/>
            </a:solidFill>
          </a:ln>
        </p:spPr>
      </p:pic>
      <p:sp>
        <p:nvSpPr>
          <p:cNvPr id="10" name="TextBox 9">
            <a:extLst>
              <a:ext uri="{FF2B5EF4-FFF2-40B4-BE49-F238E27FC236}">
                <a16:creationId xmlns:a16="http://schemas.microsoft.com/office/drawing/2014/main" id="{F140315C-A7D5-870A-A92A-87E0FC13535B}"/>
              </a:ext>
            </a:extLst>
          </p:cNvPr>
          <p:cNvSpPr txBox="1"/>
          <p:nvPr/>
        </p:nvSpPr>
        <p:spPr>
          <a:xfrm>
            <a:off x="1031298" y="5834950"/>
            <a:ext cx="10887075" cy="369332"/>
          </a:xfrm>
          <a:prstGeom prst="rect">
            <a:avLst/>
          </a:prstGeom>
          <a:noFill/>
        </p:spPr>
        <p:txBody>
          <a:bodyPr wrap="square">
            <a:spAutoFit/>
          </a:bodyPr>
          <a:lstStyle/>
          <a:p>
            <a:r>
              <a:rPr lang="en-US" dirty="0"/>
              <a:t>Decentralized Identifiers (DIDs) v1.0 </a:t>
            </a:r>
            <a:r>
              <a:rPr lang="en-US" dirty="0">
                <a:hlinkClick r:id="rId3"/>
              </a:rPr>
              <a:t>https://www.w3.org/TR/did-1.0/</a:t>
            </a:r>
            <a:r>
              <a:rPr lang="en-US" dirty="0"/>
              <a:t> </a:t>
            </a:r>
          </a:p>
        </p:txBody>
      </p:sp>
    </p:spTree>
    <p:extLst>
      <p:ext uri="{BB962C8B-B14F-4D97-AF65-F5344CB8AC3E}">
        <p14:creationId xmlns:p14="http://schemas.microsoft.com/office/powerpoint/2010/main" val="1201748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9CBAA-EF39-5680-4C9F-6CE706D2FEA1}"/>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92D752F1-AFB1-370D-5B8E-EC821A59D7DB}"/>
              </a:ext>
            </a:extLst>
          </p:cNvPr>
          <p:cNvPicPr>
            <a:picLocks noChangeAspect="1"/>
          </p:cNvPicPr>
          <p:nvPr/>
        </p:nvPicPr>
        <p:blipFill>
          <a:blip r:embed="rId2"/>
          <a:stretch>
            <a:fillRect/>
          </a:stretch>
        </p:blipFill>
        <p:spPr>
          <a:xfrm>
            <a:off x="4366780" y="1938077"/>
            <a:ext cx="4514850" cy="2533650"/>
          </a:xfrm>
          <a:prstGeom prst="rect">
            <a:avLst/>
          </a:prstGeom>
        </p:spPr>
      </p:pic>
      <p:sp>
        <p:nvSpPr>
          <p:cNvPr id="3" name="TextBox 2">
            <a:extLst>
              <a:ext uri="{FF2B5EF4-FFF2-40B4-BE49-F238E27FC236}">
                <a16:creationId xmlns:a16="http://schemas.microsoft.com/office/drawing/2014/main" id="{8CFFBD29-2EE5-F62F-F553-5D250BE0543F}"/>
              </a:ext>
            </a:extLst>
          </p:cNvPr>
          <p:cNvSpPr txBox="1"/>
          <p:nvPr/>
        </p:nvSpPr>
        <p:spPr>
          <a:xfrm>
            <a:off x="1031298" y="653718"/>
            <a:ext cx="8019184" cy="646331"/>
          </a:xfrm>
          <a:prstGeom prst="rect">
            <a:avLst/>
          </a:prstGeom>
          <a:noFill/>
        </p:spPr>
        <p:txBody>
          <a:bodyPr wrap="square">
            <a:spAutoFit/>
          </a:bodyPr>
          <a:lstStyle/>
          <a:p>
            <a:r>
              <a:rPr lang="en-US" b="1" dirty="0"/>
              <a:t>Accounts and credentials</a:t>
            </a:r>
          </a:p>
          <a:p>
            <a:endParaRPr lang="en-US" dirty="0"/>
          </a:p>
        </p:txBody>
      </p:sp>
      <p:sp>
        <p:nvSpPr>
          <p:cNvPr id="5" name="TextBox 4">
            <a:extLst>
              <a:ext uri="{FF2B5EF4-FFF2-40B4-BE49-F238E27FC236}">
                <a16:creationId xmlns:a16="http://schemas.microsoft.com/office/drawing/2014/main" id="{99474415-E232-4604-7EEE-3584515A3243}"/>
              </a:ext>
            </a:extLst>
          </p:cNvPr>
          <p:cNvSpPr txBox="1"/>
          <p:nvPr/>
        </p:nvSpPr>
        <p:spPr>
          <a:xfrm>
            <a:off x="1031298" y="1373970"/>
            <a:ext cx="4236893" cy="3139321"/>
          </a:xfrm>
          <a:prstGeom prst="rect">
            <a:avLst/>
          </a:prstGeom>
          <a:noFill/>
        </p:spPr>
        <p:txBody>
          <a:bodyPr wrap="square">
            <a:spAutoFit/>
          </a:bodyPr>
          <a:lstStyle/>
          <a:p>
            <a:r>
              <a:rPr lang="en-US" i="1" dirty="0"/>
              <a:t>Account schemas</a:t>
            </a:r>
          </a:p>
          <a:p>
            <a:endParaRPr lang="en-US" dirty="0"/>
          </a:p>
          <a:p>
            <a:pPr marL="285750" indent="-285750">
              <a:buFont typeface="Arial" panose="020B0604020202020204" pitchFamily="34" charset="0"/>
              <a:buChar char="•"/>
            </a:pPr>
            <a:r>
              <a:rPr lang="en-US" dirty="0"/>
              <a:t>Different forms of authentication are supported (key, OAuth, more…)</a:t>
            </a:r>
          </a:p>
          <a:p>
            <a:pPr marL="285750" indent="-285750">
              <a:buFont typeface="Arial" panose="020B0604020202020204" pitchFamily="34" charset="0"/>
              <a:buChar char="•"/>
            </a:pPr>
            <a:r>
              <a:rPr lang="en-US" dirty="0"/>
              <a:t>Every service that needs credentials registers a schema: field definitions, permissions, form behavior</a:t>
            </a:r>
          </a:p>
          <a:p>
            <a:pPr marL="285750" indent="-285750">
              <a:buFont typeface="Arial" panose="020B0604020202020204" pitchFamily="34" charset="0"/>
              <a:buChar char="•"/>
            </a:pPr>
            <a:r>
              <a:rPr lang="en-US" dirty="0"/>
              <a:t>Service actions are defined using a set of handlers (one handler for each interface area - feed functions, status actions, publish…)</a:t>
            </a:r>
          </a:p>
        </p:txBody>
      </p:sp>
      <p:pic>
        <p:nvPicPr>
          <p:cNvPr id="9" name="Picture 8">
            <a:extLst>
              <a:ext uri="{FF2B5EF4-FFF2-40B4-BE49-F238E27FC236}">
                <a16:creationId xmlns:a16="http://schemas.microsoft.com/office/drawing/2014/main" id="{363D6C3A-5251-567D-C714-07007E7BD718}"/>
              </a:ext>
            </a:extLst>
          </p:cNvPr>
          <p:cNvPicPr>
            <a:picLocks noChangeAspect="1"/>
          </p:cNvPicPr>
          <p:nvPr/>
        </p:nvPicPr>
        <p:blipFill>
          <a:blip r:embed="rId3"/>
          <a:stretch>
            <a:fillRect/>
          </a:stretch>
        </p:blipFill>
        <p:spPr>
          <a:xfrm>
            <a:off x="8272029" y="653718"/>
            <a:ext cx="2857500" cy="5248275"/>
          </a:xfrm>
          <a:prstGeom prst="rect">
            <a:avLst/>
          </a:prstGeom>
          <a:ln w="3175">
            <a:solidFill>
              <a:schemeClr val="tx1"/>
            </a:solidFill>
          </a:ln>
        </p:spPr>
      </p:pic>
      <p:sp>
        <p:nvSpPr>
          <p:cNvPr id="12" name="TextBox 11">
            <a:extLst>
              <a:ext uri="{FF2B5EF4-FFF2-40B4-BE49-F238E27FC236}">
                <a16:creationId xmlns:a16="http://schemas.microsoft.com/office/drawing/2014/main" id="{4C6CB669-6CFC-5B86-6FD2-8132EEA3E8AF}"/>
              </a:ext>
            </a:extLst>
          </p:cNvPr>
          <p:cNvSpPr txBox="1"/>
          <p:nvPr/>
        </p:nvSpPr>
        <p:spPr>
          <a:xfrm>
            <a:off x="1031298" y="5532661"/>
            <a:ext cx="5712402" cy="923330"/>
          </a:xfrm>
          <a:prstGeom prst="rect">
            <a:avLst/>
          </a:prstGeom>
          <a:noFill/>
        </p:spPr>
        <p:txBody>
          <a:bodyPr wrap="square">
            <a:spAutoFit/>
          </a:bodyPr>
          <a:lstStyle/>
          <a:p>
            <a:r>
              <a:rPr lang="en-US" dirty="0"/>
              <a:t>Authentication: </a:t>
            </a:r>
            <a:r>
              <a:rPr lang="en-US" dirty="0">
                <a:hlinkClick r:id="rId4"/>
              </a:rPr>
              <a:t>https://www.okta.com/identity-101/authentication-protocols/</a:t>
            </a:r>
            <a:r>
              <a:rPr lang="en-US" dirty="0"/>
              <a:t> </a:t>
            </a:r>
          </a:p>
          <a:p>
            <a:r>
              <a:rPr lang="en-US" dirty="0"/>
              <a:t>OAuth 2.0 </a:t>
            </a:r>
            <a:r>
              <a:rPr lang="en-US" dirty="0">
                <a:hlinkClick r:id="rId5"/>
              </a:rPr>
              <a:t>https://oauth.net/2/</a:t>
            </a:r>
            <a:r>
              <a:rPr lang="en-US" dirty="0"/>
              <a:t> </a:t>
            </a:r>
          </a:p>
        </p:txBody>
      </p:sp>
    </p:spTree>
    <p:extLst>
      <p:ext uri="{BB962C8B-B14F-4D97-AF65-F5344CB8AC3E}">
        <p14:creationId xmlns:p14="http://schemas.microsoft.com/office/powerpoint/2010/main" val="1990051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FAC14-5270-3027-2A17-629DA67312F9}"/>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05E32723-AC49-5C94-9E25-C0B5EC43ADB1}"/>
              </a:ext>
            </a:extLst>
          </p:cNvPr>
          <p:cNvPicPr>
            <a:picLocks noChangeAspect="1"/>
          </p:cNvPicPr>
          <p:nvPr/>
        </p:nvPicPr>
        <p:blipFill>
          <a:blip r:embed="rId2"/>
          <a:stretch>
            <a:fillRect/>
          </a:stretch>
        </p:blipFill>
        <p:spPr>
          <a:xfrm>
            <a:off x="8600859" y="3703510"/>
            <a:ext cx="323850" cy="523875"/>
          </a:xfrm>
          <a:prstGeom prst="rect">
            <a:avLst/>
          </a:prstGeom>
        </p:spPr>
      </p:pic>
      <p:sp>
        <p:nvSpPr>
          <p:cNvPr id="3" name="TextBox 2">
            <a:extLst>
              <a:ext uri="{FF2B5EF4-FFF2-40B4-BE49-F238E27FC236}">
                <a16:creationId xmlns:a16="http://schemas.microsoft.com/office/drawing/2014/main" id="{8993AE51-E598-273B-A2FC-8588C6709317}"/>
              </a:ext>
            </a:extLst>
          </p:cNvPr>
          <p:cNvSpPr txBox="1"/>
          <p:nvPr/>
        </p:nvSpPr>
        <p:spPr>
          <a:xfrm>
            <a:off x="1031298" y="653718"/>
            <a:ext cx="8019184" cy="646331"/>
          </a:xfrm>
          <a:prstGeom prst="rect">
            <a:avLst/>
          </a:prstGeom>
          <a:noFill/>
        </p:spPr>
        <p:txBody>
          <a:bodyPr wrap="square">
            <a:spAutoFit/>
          </a:bodyPr>
          <a:lstStyle/>
          <a:p>
            <a:r>
              <a:rPr lang="en-US" b="1" dirty="0"/>
              <a:t>Account types</a:t>
            </a:r>
          </a:p>
          <a:p>
            <a:endParaRPr lang="en-US" dirty="0"/>
          </a:p>
        </p:txBody>
      </p:sp>
      <p:sp>
        <p:nvSpPr>
          <p:cNvPr id="5" name="TextBox 4">
            <a:extLst>
              <a:ext uri="{FF2B5EF4-FFF2-40B4-BE49-F238E27FC236}">
                <a16:creationId xmlns:a16="http://schemas.microsoft.com/office/drawing/2014/main" id="{C7330A33-75C9-2313-12C2-F386CCDB819D}"/>
              </a:ext>
            </a:extLst>
          </p:cNvPr>
          <p:cNvSpPr txBox="1"/>
          <p:nvPr/>
        </p:nvSpPr>
        <p:spPr>
          <a:xfrm>
            <a:off x="1031298" y="1373970"/>
            <a:ext cx="4236893" cy="2862322"/>
          </a:xfrm>
          <a:prstGeom prst="rect">
            <a:avLst/>
          </a:prstGeom>
          <a:noFill/>
        </p:spPr>
        <p:txBody>
          <a:bodyPr wrap="square">
            <a:spAutoFit/>
          </a:bodyPr>
          <a:lstStyle/>
          <a:p>
            <a:r>
              <a:rPr lang="en-US" dirty="0"/>
              <a:t>Permissions flags (substring, composable):</a:t>
            </a:r>
          </a:p>
          <a:p>
            <a:pPr marL="285750" indent="-285750">
              <a:buFont typeface="Arial" panose="020B0604020202020204" pitchFamily="34" charset="0"/>
              <a:buChar char="•"/>
            </a:pPr>
            <a:r>
              <a:rPr lang="en-US" b="1" dirty="0"/>
              <a:t>r</a:t>
            </a:r>
            <a:r>
              <a:rPr lang="en-US" dirty="0"/>
              <a:t> read</a:t>
            </a:r>
          </a:p>
          <a:p>
            <a:pPr marL="285750" indent="-285750">
              <a:buFont typeface="Arial" panose="020B0604020202020204" pitchFamily="34" charset="0"/>
              <a:buChar char="•"/>
            </a:pPr>
            <a:r>
              <a:rPr lang="en-US" b="1" dirty="0"/>
              <a:t>w</a:t>
            </a:r>
            <a:r>
              <a:rPr lang="en-US" dirty="0"/>
              <a:t> write</a:t>
            </a:r>
          </a:p>
          <a:p>
            <a:pPr marL="285750" indent="-285750">
              <a:buFont typeface="Arial" panose="020B0604020202020204" pitchFamily="34" charset="0"/>
              <a:buChar char="•"/>
            </a:pPr>
            <a:r>
              <a:rPr lang="en-US" b="1" dirty="0"/>
              <a:t>e</a:t>
            </a:r>
            <a:r>
              <a:rPr lang="en-US" dirty="0"/>
              <a:t> editor</a:t>
            </a:r>
          </a:p>
          <a:p>
            <a:pPr marL="285750" indent="-285750">
              <a:buFont typeface="Arial" panose="020B0604020202020204" pitchFamily="34" charset="0"/>
              <a:buChar char="•"/>
            </a:pPr>
            <a:r>
              <a:rPr lang="en-US" b="1" dirty="0"/>
              <a:t>t</a:t>
            </a:r>
            <a:r>
              <a:rPr lang="en-US" dirty="0"/>
              <a:t> translate</a:t>
            </a:r>
          </a:p>
          <a:p>
            <a:pPr marL="285750" indent="-285750">
              <a:buFont typeface="Arial" panose="020B0604020202020204" pitchFamily="34" charset="0"/>
              <a:buChar char="•"/>
            </a:pPr>
            <a:r>
              <a:rPr lang="en-US" b="1" dirty="0"/>
              <a:t>g</a:t>
            </a:r>
            <a:r>
              <a:rPr lang="en-US" dirty="0"/>
              <a:t> AI</a:t>
            </a:r>
          </a:p>
          <a:p>
            <a:pPr marL="285750" indent="-285750">
              <a:buFont typeface="Arial" panose="020B0604020202020204" pitchFamily="34" charset="0"/>
              <a:buChar char="•"/>
            </a:pPr>
            <a:r>
              <a:rPr lang="en-US" b="1" dirty="0"/>
              <a:t>z</a:t>
            </a:r>
            <a:r>
              <a:rPr lang="en-US" dirty="0"/>
              <a:t> summarize</a:t>
            </a:r>
          </a:p>
          <a:p>
            <a:pPr marL="285750" indent="-285750">
              <a:buFont typeface="Arial" panose="020B0604020202020204" pitchFamily="34" charset="0"/>
              <a:buChar char="•"/>
            </a:pPr>
            <a:r>
              <a:rPr lang="en-US" b="1" dirty="0"/>
              <a:t>s</a:t>
            </a:r>
            <a:r>
              <a:rPr lang="en-US" dirty="0"/>
              <a:t> RSS relay</a:t>
            </a:r>
          </a:p>
          <a:p>
            <a:pPr marL="285750" indent="-285750">
              <a:buFont typeface="Arial" panose="020B0604020202020204" pitchFamily="34" charset="0"/>
              <a:buChar char="•"/>
            </a:pPr>
            <a:r>
              <a:rPr lang="en-US" b="1" dirty="0"/>
              <a:t>b</a:t>
            </a:r>
            <a:r>
              <a:rPr lang="en-US" dirty="0"/>
              <a:t> bin/publish</a:t>
            </a:r>
          </a:p>
        </p:txBody>
      </p:sp>
      <p:sp>
        <p:nvSpPr>
          <p:cNvPr id="2" name="Rectangle 1">
            <a:extLst>
              <a:ext uri="{FF2B5EF4-FFF2-40B4-BE49-F238E27FC236}">
                <a16:creationId xmlns:a16="http://schemas.microsoft.com/office/drawing/2014/main" id="{8E5CC836-49BC-CA62-9B43-F525E7DA2270}"/>
              </a:ext>
            </a:extLst>
          </p:cNvPr>
          <p:cNvSpPr/>
          <p:nvPr/>
        </p:nvSpPr>
        <p:spPr>
          <a:xfrm>
            <a:off x="5096742" y="2801667"/>
            <a:ext cx="1659082" cy="75853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FF0000"/>
                </a:solidFill>
              </a:rPr>
              <a:t>R</a:t>
            </a:r>
            <a:endParaRPr lang="en-US" b="1" dirty="0">
              <a:solidFill>
                <a:srgbClr val="FF0000"/>
              </a:solidFill>
            </a:endParaRPr>
          </a:p>
        </p:txBody>
      </p:sp>
      <p:sp>
        <p:nvSpPr>
          <p:cNvPr id="7" name="Rectangle 6">
            <a:extLst>
              <a:ext uri="{FF2B5EF4-FFF2-40B4-BE49-F238E27FC236}">
                <a16:creationId xmlns:a16="http://schemas.microsoft.com/office/drawing/2014/main" id="{3399B68E-9B01-AECD-43CD-145EE36EA36B}"/>
              </a:ext>
            </a:extLst>
          </p:cNvPr>
          <p:cNvSpPr/>
          <p:nvPr/>
        </p:nvSpPr>
        <p:spPr>
          <a:xfrm>
            <a:off x="9050482" y="2477817"/>
            <a:ext cx="1659082" cy="75853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FF0000"/>
                </a:solidFill>
              </a:rPr>
              <a:t>W</a:t>
            </a:r>
            <a:endParaRPr lang="en-US" b="1" dirty="0">
              <a:solidFill>
                <a:srgbClr val="FF0000"/>
              </a:solidFill>
            </a:endParaRPr>
          </a:p>
        </p:txBody>
      </p:sp>
      <p:sp>
        <p:nvSpPr>
          <p:cNvPr id="8" name="Rectangle 7">
            <a:extLst>
              <a:ext uri="{FF2B5EF4-FFF2-40B4-BE49-F238E27FC236}">
                <a16:creationId xmlns:a16="http://schemas.microsoft.com/office/drawing/2014/main" id="{2DA37769-6914-74F6-FA9C-3AEB739A287B}"/>
              </a:ext>
            </a:extLst>
          </p:cNvPr>
          <p:cNvSpPr/>
          <p:nvPr/>
        </p:nvSpPr>
        <p:spPr>
          <a:xfrm>
            <a:off x="8922327" y="3692236"/>
            <a:ext cx="1659082" cy="75853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FF0000"/>
                </a:solidFill>
              </a:rPr>
              <a:t>B</a:t>
            </a:r>
            <a:endParaRPr lang="en-US" b="1" dirty="0">
              <a:solidFill>
                <a:srgbClr val="FF0000"/>
              </a:solidFill>
            </a:endParaRPr>
          </a:p>
        </p:txBody>
      </p:sp>
      <p:sp>
        <p:nvSpPr>
          <p:cNvPr id="10" name="Rectangle 9">
            <a:extLst>
              <a:ext uri="{FF2B5EF4-FFF2-40B4-BE49-F238E27FC236}">
                <a16:creationId xmlns:a16="http://schemas.microsoft.com/office/drawing/2014/main" id="{E17F3E66-DF4A-1B37-7A1A-C2478F2F2D27}"/>
              </a:ext>
            </a:extLst>
          </p:cNvPr>
          <p:cNvSpPr/>
          <p:nvPr/>
        </p:nvSpPr>
        <p:spPr>
          <a:xfrm>
            <a:off x="3777095" y="3815801"/>
            <a:ext cx="1659082" cy="75853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FF0000"/>
                </a:solidFill>
              </a:rPr>
              <a:t>S</a:t>
            </a:r>
            <a:endParaRPr lang="en-US" b="1" dirty="0">
              <a:solidFill>
                <a:srgbClr val="FF0000"/>
              </a:solidFill>
            </a:endParaRPr>
          </a:p>
        </p:txBody>
      </p:sp>
      <p:sp>
        <p:nvSpPr>
          <p:cNvPr id="11" name="Rectangle 10">
            <a:extLst>
              <a:ext uri="{FF2B5EF4-FFF2-40B4-BE49-F238E27FC236}">
                <a16:creationId xmlns:a16="http://schemas.microsoft.com/office/drawing/2014/main" id="{60FDF4C3-26EB-733B-3D4C-852E00C51473}"/>
              </a:ext>
            </a:extLst>
          </p:cNvPr>
          <p:cNvSpPr/>
          <p:nvPr/>
        </p:nvSpPr>
        <p:spPr>
          <a:xfrm>
            <a:off x="7009534" y="2839767"/>
            <a:ext cx="1659082" cy="75853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FF0000"/>
                </a:solidFill>
              </a:rPr>
              <a:t>E</a:t>
            </a:r>
            <a:endParaRPr lang="en-US" b="1" dirty="0">
              <a:solidFill>
                <a:srgbClr val="FF0000"/>
              </a:solidFill>
            </a:endParaRPr>
          </a:p>
        </p:txBody>
      </p:sp>
      <p:sp>
        <p:nvSpPr>
          <p:cNvPr id="14" name="Rectangle 13">
            <a:extLst>
              <a:ext uri="{FF2B5EF4-FFF2-40B4-BE49-F238E27FC236}">
                <a16:creationId xmlns:a16="http://schemas.microsoft.com/office/drawing/2014/main" id="{6DD82B92-50D2-FEA2-FFF3-F5A5CBC5EEC5}"/>
              </a:ext>
            </a:extLst>
          </p:cNvPr>
          <p:cNvSpPr/>
          <p:nvPr/>
        </p:nvSpPr>
        <p:spPr>
          <a:xfrm>
            <a:off x="5938838" y="3891846"/>
            <a:ext cx="1659082" cy="75853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FF0000"/>
                </a:solidFill>
              </a:rPr>
              <a:t>Z</a:t>
            </a:r>
            <a:endParaRPr lang="en-US" b="1" dirty="0">
              <a:solidFill>
                <a:srgbClr val="FF0000"/>
              </a:solidFill>
            </a:endParaRPr>
          </a:p>
        </p:txBody>
      </p:sp>
      <p:sp>
        <p:nvSpPr>
          <p:cNvPr id="15" name="Rectangle 14">
            <a:extLst>
              <a:ext uri="{FF2B5EF4-FFF2-40B4-BE49-F238E27FC236}">
                <a16:creationId xmlns:a16="http://schemas.microsoft.com/office/drawing/2014/main" id="{D70F0DE2-A534-E316-C2FA-29C2836B6B88}"/>
              </a:ext>
            </a:extLst>
          </p:cNvPr>
          <p:cNvSpPr/>
          <p:nvPr/>
        </p:nvSpPr>
        <p:spPr>
          <a:xfrm>
            <a:off x="3098225" y="2480866"/>
            <a:ext cx="1659082" cy="75853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FF0000"/>
                </a:solidFill>
              </a:rPr>
              <a:t>T</a:t>
            </a:r>
            <a:endParaRPr lang="en-US" b="1" dirty="0">
              <a:solidFill>
                <a:srgbClr val="FF0000"/>
              </a:solidFill>
            </a:endParaRPr>
          </a:p>
        </p:txBody>
      </p:sp>
      <p:sp>
        <p:nvSpPr>
          <p:cNvPr id="16" name="Rectangle 15">
            <a:extLst>
              <a:ext uri="{FF2B5EF4-FFF2-40B4-BE49-F238E27FC236}">
                <a16:creationId xmlns:a16="http://schemas.microsoft.com/office/drawing/2014/main" id="{8134AB5A-4821-A1F8-8C06-C0C8FE62F17C}"/>
              </a:ext>
            </a:extLst>
          </p:cNvPr>
          <p:cNvSpPr/>
          <p:nvPr/>
        </p:nvSpPr>
        <p:spPr>
          <a:xfrm>
            <a:off x="6369627" y="1648692"/>
            <a:ext cx="1659082" cy="75853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FF0000"/>
                </a:solidFill>
              </a:rPr>
              <a:t>G</a:t>
            </a:r>
            <a:endParaRPr lang="en-US" b="1" dirty="0">
              <a:solidFill>
                <a:srgbClr val="FF0000"/>
              </a:solidFill>
            </a:endParaRPr>
          </a:p>
        </p:txBody>
      </p:sp>
      <p:pic>
        <p:nvPicPr>
          <p:cNvPr id="20" name="Picture 19">
            <a:extLst>
              <a:ext uri="{FF2B5EF4-FFF2-40B4-BE49-F238E27FC236}">
                <a16:creationId xmlns:a16="http://schemas.microsoft.com/office/drawing/2014/main" id="{1D77FB93-A84F-513E-522F-498C56221A22}"/>
              </a:ext>
            </a:extLst>
          </p:cNvPr>
          <p:cNvPicPr>
            <a:picLocks noChangeAspect="1"/>
          </p:cNvPicPr>
          <p:nvPr/>
        </p:nvPicPr>
        <p:blipFill>
          <a:blip r:embed="rId3"/>
          <a:stretch>
            <a:fillRect/>
          </a:stretch>
        </p:blipFill>
        <p:spPr>
          <a:xfrm>
            <a:off x="6768379" y="3098673"/>
            <a:ext cx="228600" cy="333375"/>
          </a:xfrm>
          <a:prstGeom prst="rect">
            <a:avLst/>
          </a:prstGeom>
        </p:spPr>
      </p:pic>
      <p:pic>
        <p:nvPicPr>
          <p:cNvPr id="22" name="Picture 21">
            <a:extLst>
              <a:ext uri="{FF2B5EF4-FFF2-40B4-BE49-F238E27FC236}">
                <a16:creationId xmlns:a16="http://schemas.microsoft.com/office/drawing/2014/main" id="{E18CBCDB-D65E-E7B8-E3B1-19BD40878313}"/>
              </a:ext>
            </a:extLst>
          </p:cNvPr>
          <p:cNvPicPr>
            <a:picLocks noChangeAspect="1"/>
          </p:cNvPicPr>
          <p:nvPr/>
        </p:nvPicPr>
        <p:blipFill>
          <a:blip r:embed="rId4"/>
          <a:stretch>
            <a:fillRect/>
          </a:stretch>
        </p:blipFill>
        <p:spPr>
          <a:xfrm>
            <a:off x="6230648" y="3587912"/>
            <a:ext cx="361950" cy="276225"/>
          </a:xfrm>
          <a:prstGeom prst="rect">
            <a:avLst/>
          </a:prstGeom>
        </p:spPr>
      </p:pic>
      <p:pic>
        <p:nvPicPr>
          <p:cNvPr id="24" name="Picture 23">
            <a:extLst>
              <a:ext uri="{FF2B5EF4-FFF2-40B4-BE49-F238E27FC236}">
                <a16:creationId xmlns:a16="http://schemas.microsoft.com/office/drawing/2014/main" id="{76E2337E-5A93-6057-93B0-DFDCD55D11EC}"/>
              </a:ext>
            </a:extLst>
          </p:cNvPr>
          <p:cNvPicPr>
            <a:picLocks noChangeAspect="1"/>
          </p:cNvPicPr>
          <p:nvPr/>
        </p:nvPicPr>
        <p:blipFill>
          <a:blip r:embed="rId5"/>
          <a:stretch>
            <a:fillRect/>
          </a:stretch>
        </p:blipFill>
        <p:spPr>
          <a:xfrm>
            <a:off x="4810992" y="3477756"/>
            <a:ext cx="285750" cy="257175"/>
          </a:xfrm>
          <a:prstGeom prst="rect">
            <a:avLst/>
          </a:prstGeom>
        </p:spPr>
      </p:pic>
      <p:pic>
        <p:nvPicPr>
          <p:cNvPr id="26" name="Picture 25">
            <a:extLst>
              <a:ext uri="{FF2B5EF4-FFF2-40B4-BE49-F238E27FC236}">
                <a16:creationId xmlns:a16="http://schemas.microsoft.com/office/drawing/2014/main" id="{584A063F-82BF-556E-92F1-F888FE08E0C9}"/>
              </a:ext>
            </a:extLst>
          </p:cNvPr>
          <p:cNvPicPr>
            <a:picLocks noChangeAspect="1"/>
          </p:cNvPicPr>
          <p:nvPr/>
        </p:nvPicPr>
        <p:blipFill>
          <a:blip r:embed="rId6"/>
          <a:stretch>
            <a:fillRect/>
          </a:stretch>
        </p:blipFill>
        <p:spPr>
          <a:xfrm>
            <a:off x="8697624" y="2784348"/>
            <a:ext cx="323850" cy="628650"/>
          </a:xfrm>
          <a:prstGeom prst="rect">
            <a:avLst/>
          </a:prstGeom>
        </p:spPr>
      </p:pic>
      <p:pic>
        <p:nvPicPr>
          <p:cNvPr id="30" name="Picture 29">
            <a:extLst>
              <a:ext uri="{FF2B5EF4-FFF2-40B4-BE49-F238E27FC236}">
                <a16:creationId xmlns:a16="http://schemas.microsoft.com/office/drawing/2014/main" id="{6F0A267F-CBC5-E393-A503-FDCF116F60FC}"/>
              </a:ext>
            </a:extLst>
          </p:cNvPr>
          <p:cNvPicPr>
            <a:picLocks noChangeAspect="1"/>
          </p:cNvPicPr>
          <p:nvPr/>
        </p:nvPicPr>
        <p:blipFill>
          <a:blip r:embed="rId7"/>
          <a:stretch>
            <a:fillRect/>
          </a:stretch>
        </p:blipFill>
        <p:spPr>
          <a:xfrm>
            <a:off x="4790427" y="2650998"/>
            <a:ext cx="200025" cy="266700"/>
          </a:xfrm>
          <a:prstGeom prst="rect">
            <a:avLst/>
          </a:prstGeom>
        </p:spPr>
      </p:pic>
      <p:pic>
        <p:nvPicPr>
          <p:cNvPr id="32" name="Picture 31">
            <a:extLst>
              <a:ext uri="{FF2B5EF4-FFF2-40B4-BE49-F238E27FC236}">
                <a16:creationId xmlns:a16="http://schemas.microsoft.com/office/drawing/2014/main" id="{F99C35D5-D886-93FB-E470-0A9408D60374}"/>
              </a:ext>
            </a:extLst>
          </p:cNvPr>
          <p:cNvPicPr>
            <a:picLocks noChangeAspect="1"/>
          </p:cNvPicPr>
          <p:nvPr/>
        </p:nvPicPr>
        <p:blipFill>
          <a:blip r:embed="rId8"/>
          <a:stretch>
            <a:fillRect/>
          </a:stretch>
        </p:blipFill>
        <p:spPr>
          <a:xfrm>
            <a:off x="6449289" y="2488208"/>
            <a:ext cx="514350" cy="257175"/>
          </a:xfrm>
          <a:prstGeom prst="rect">
            <a:avLst/>
          </a:prstGeom>
        </p:spPr>
      </p:pic>
      <p:sp>
        <p:nvSpPr>
          <p:cNvPr id="33" name="TextBox 32">
            <a:extLst>
              <a:ext uri="{FF2B5EF4-FFF2-40B4-BE49-F238E27FC236}">
                <a16:creationId xmlns:a16="http://schemas.microsoft.com/office/drawing/2014/main" id="{6CA4898E-F9DB-98F2-2A26-3075EC89C3AB}"/>
              </a:ext>
            </a:extLst>
          </p:cNvPr>
          <p:cNvSpPr txBox="1"/>
          <p:nvPr/>
        </p:nvSpPr>
        <p:spPr>
          <a:xfrm>
            <a:off x="1031298" y="5148844"/>
            <a:ext cx="9417627" cy="923330"/>
          </a:xfrm>
          <a:prstGeom prst="rect">
            <a:avLst/>
          </a:prstGeom>
          <a:noFill/>
        </p:spPr>
        <p:txBody>
          <a:bodyPr wrap="square" rtlCol="0">
            <a:spAutoFit/>
          </a:bodyPr>
          <a:lstStyle/>
          <a:p>
            <a:r>
              <a:rPr lang="en-CA" dirty="0"/>
              <a:t>This is probably an incomplete list. Account types are defined by their interfaces and handlers. No specific services are required (not even identity services). Any service that can provide the interface can be a part of </a:t>
            </a:r>
            <a:r>
              <a:rPr lang="en-CA" dirty="0" err="1"/>
              <a:t>Clist</a:t>
            </a:r>
            <a:r>
              <a:rPr lang="en-CA" dirty="0"/>
              <a:t>.</a:t>
            </a:r>
            <a:endParaRPr lang="en-US" dirty="0"/>
          </a:p>
        </p:txBody>
      </p:sp>
    </p:spTree>
    <p:extLst>
      <p:ext uri="{BB962C8B-B14F-4D97-AF65-F5344CB8AC3E}">
        <p14:creationId xmlns:p14="http://schemas.microsoft.com/office/powerpoint/2010/main" val="4125462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6A54-FC5B-3A76-799D-855D83E4BCC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E3B0949-9A6A-E27A-7EE1-CB01A1E05CA0}"/>
              </a:ext>
            </a:extLst>
          </p:cNvPr>
          <p:cNvSpPr txBox="1"/>
          <p:nvPr/>
        </p:nvSpPr>
        <p:spPr>
          <a:xfrm>
            <a:off x="1031298" y="653718"/>
            <a:ext cx="8019184" cy="646331"/>
          </a:xfrm>
          <a:prstGeom prst="rect">
            <a:avLst/>
          </a:prstGeom>
          <a:noFill/>
        </p:spPr>
        <p:txBody>
          <a:bodyPr wrap="square">
            <a:spAutoFit/>
          </a:bodyPr>
          <a:lstStyle/>
          <a:p>
            <a:r>
              <a:rPr lang="en-US" b="1" dirty="0"/>
              <a:t>Readers</a:t>
            </a:r>
          </a:p>
          <a:p>
            <a:endParaRPr lang="en-US" dirty="0"/>
          </a:p>
        </p:txBody>
      </p:sp>
      <p:pic>
        <p:nvPicPr>
          <p:cNvPr id="6" name="Picture 5">
            <a:extLst>
              <a:ext uri="{FF2B5EF4-FFF2-40B4-BE49-F238E27FC236}">
                <a16:creationId xmlns:a16="http://schemas.microsoft.com/office/drawing/2014/main" id="{2B959F89-3B2D-1D46-966C-B5E12188166E}"/>
              </a:ext>
            </a:extLst>
          </p:cNvPr>
          <p:cNvPicPr>
            <a:picLocks noChangeAspect="1"/>
          </p:cNvPicPr>
          <p:nvPr/>
        </p:nvPicPr>
        <p:blipFill>
          <a:blip r:embed="rId2"/>
          <a:stretch>
            <a:fillRect/>
          </a:stretch>
        </p:blipFill>
        <p:spPr>
          <a:xfrm>
            <a:off x="2062162" y="1490229"/>
            <a:ext cx="8067675" cy="3295650"/>
          </a:xfrm>
          <a:prstGeom prst="rect">
            <a:avLst/>
          </a:prstGeom>
        </p:spPr>
      </p:pic>
      <p:pic>
        <p:nvPicPr>
          <p:cNvPr id="12" name="Picture 11">
            <a:extLst>
              <a:ext uri="{FF2B5EF4-FFF2-40B4-BE49-F238E27FC236}">
                <a16:creationId xmlns:a16="http://schemas.microsoft.com/office/drawing/2014/main" id="{241F5499-BBB3-845A-7E11-839A27FA66CB}"/>
              </a:ext>
            </a:extLst>
          </p:cNvPr>
          <p:cNvPicPr>
            <a:picLocks noChangeAspect="1"/>
          </p:cNvPicPr>
          <p:nvPr/>
        </p:nvPicPr>
        <p:blipFill>
          <a:blip r:embed="rId3"/>
          <a:stretch>
            <a:fillRect/>
          </a:stretch>
        </p:blipFill>
        <p:spPr>
          <a:xfrm>
            <a:off x="2062162" y="5078990"/>
            <a:ext cx="2790825" cy="1666875"/>
          </a:xfrm>
          <a:prstGeom prst="rect">
            <a:avLst/>
          </a:prstGeom>
        </p:spPr>
      </p:pic>
      <p:pic>
        <p:nvPicPr>
          <p:cNvPr id="17" name="Picture 16">
            <a:extLst>
              <a:ext uri="{FF2B5EF4-FFF2-40B4-BE49-F238E27FC236}">
                <a16:creationId xmlns:a16="http://schemas.microsoft.com/office/drawing/2014/main" id="{1A3738BB-205D-D13F-9E95-74092B10A528}"/>
              </a:ext>
            </a:extLst>
          </p:cNvPr>
          <p:cNvPicPr>
            <a:picLocks noChangeAspect="1"/>
          </p:cNvPicPr>
          <p:nvPr/>
        </p:nvPicPr>
        <p:blipFill>
          <a:blip r:embed="rId4"/>
          <a:stretch>
            <a:fillRect/>
          </a:stretch>
        </p:blipFill>
        <p:spPr>
          <a:xfrm>
            <a:off x="1511877" y="1633104"/>
            <a:ext cx="419100" cy="266700"/>
          </a:xfrm>
          <a:prstGeom prst="rect">
            <a:avLst/>
          </a:prstGeom>
        </p:spPr>
      </p:pic>
      <p:pic>
        <p:nvPicPr>
          <p:cNvPr id="19" name="Picture 18">
            <a:extLst>
              <a:ext uri="{FF2B5EF4-FFF2-40B4-BE49-F238E27FC236}">
                <a16:creationId xmlns:a16="http://schemas.microsoft.com/office/drawing/2014/main" id="{E9A85073-F759-AE19-B1F6-9BA0507474C1}"/>
              </a:ext>
            </a:extLst>
          </p:cNvPr>
          <p:cNvPicPr>
            <a:picLocks noChangeAspect="1"/>
          </p:cNvPicPr>
          <p:nvPr/>
        </p:nvPicPr>
        <p:blipFill>
          <a:blip r:embed="rId5"/>
          <a:stretch>
            <a:fillRect/>
          </a:stretch>
        </p:blipFill>
        <p:spPr>
          <a:xfrm>
            <a:off x="1511877" y="5172941"/>
            <a:ext cx="390525" cy="266700"/>
          </a:xfrm>
          <a:prstGeom prst="rect">
            <a:avLst/>
          </a:prstGeom>
        </p:spPr>
      </p:pic>
      <p:sp>
        <p:nvSpPr>
          <p:cNvPr id="21" name="TextBox 20">
            <a:extLst>
              <a:ext uri="{FF2B5EF4-FFF2-40B4-BE49-F238E27FC236}">
                <a16:creationId xmlns:a16="http://schemas.microsoft.com/office/drawing/2014/main" id="{07B13B82-7F17-A541-5DE0-9B2A4727A2E1}"/>
              </a:ext>
            </a:extLst>
          </p:cNvPr>
          <p:cNvSpPr txBox="1"/>
          <p:nvPr/>
        </p:nvSpPr>
        <p:spPr>
          <a:xfrm>
            <a:off x="6470072" y="976883"/>
            <a:ext cx="1821873" cy="369332"/>
          </a:xfrm>
          <a:prstGeom prst="rect">
            <a:avLst/>
          </a:prstGeom>
          <a:noFill/>
          <a:ln w="3175">
            <a:solidFill>
              <a:schemeClr val="tx1"/>
            </a:solidFill>
          </a:ln>
        </p:spPr>
        <p:txBody>
          <a:bodyPr wrap="square" rtlCol="0">
            <a:spAutoFit/>
          </a:bodyPr>
          <a:lstStyle/>
          <a:p>
            <a:r>
              <a:rPr lang="en-CA" dirty="0"/>
              <a:t>Feed definitions</a:t>
            </a:r>
            <a:endParaRPr lang="en-US" dirty="0"/>
          </a:p>
        </p:txBody>
      </p:sp>
      <p:sp>
        <p:nvSpPr>
          <p:cNvPr id="23" name="TextBox 22">
            <a:extLst>
              <a:ext uri="{FF2B5EF4-FFF2-40B4-BE49-F238E27FC236}">
                <a16:creationId xmlns:a16="http://schemas.microsoft.com/office/drawing/2014/main" id="{68D9510E-1484-246B-8DE9-F6A46B246AF3}"/>
              </a:ext>
            </a:extLst>
          </p:cNvPr>
          <p:cNvSpPr txBox="1"/>
          <p:nvPr/>
        </p:nvSpPr>
        <p:spPr>
          <a:xfrm>
            <a:off x="7786254" y="4606727"/>
            <a:ext cx="1679865" cy="369332"/>
          </a:xfrm>
          <a:prstGeom prst="rect">
            <a:avLst/>
          </a:prstGeom>
          <a:noFill/>
          <a:ln w="3175">
            <a:solidFill>
              <a:schemeClr val="tx1"/>
            </a:solidFill>
          </a:ln>
        </p:spPr>
        <p:txBody>
          <a:bodyPr wrap="square" rtlCol="0">
            <a:spAutoFit/>
          </a:bodyPr>
          <a:lstStyle/>
          <a:p>
            <a:r>
              <a:rPr lang="en-CA" dirty="0"/>
              <a:t>Status Actions</a:t>
            </a:r>
            <a:endParaRPr lang="en-US" dirty="0"/>
          </a:p>
        </p:txBody>
      </p:sp>
      <p:sp>
        <p:nvSpPr>
          <p:cNvPr id="25" name="TextBox 24">
            <a:extLst>
              <a:ext uri="{FF2B5EF4-FFF2-40B4-BE49-F238E27FC236}">
                <a16:creationId xmlns:a16="http://schemas.microsoft.com/office/drawing/2014/main" id="{D9311680-EAAF-FCAD-CBA9-1057F8B41D55}"/>
              </a:ext>
            </a:extLst>
          </p:cNvPr>
          <p:cNvSpPr txBox="1"/>
          <p:nvPr/>
        </p:nvSpPr>
        <p:spPr>
          <a:xfrm>
            <a:off x="9701646" y="3165763"/>
            <a:ext cx="1551710" cy="369332"/>
          </a:xfrm>
          <a:prstGeom prst="rect">
            <a:avLst/>
          </a:prstGeom>
          <a:noFill/>
          <a:ln w="3175">
            <a:solidFill>
              <a:schemeClr val="tx1"/>
            </a:solidFill>
          </a:ln>
        </p:spPr>
        <p:txBody>
          <a:bodyPr wrap="square" rtlCol="0">
            <a:spAutoFit/>
          </a:bodyPr>
          <a:lstStyle/>
          <a:p>
            <a:r>
              <a:rPr lang="en-CA" dirty="0"/>
              <a:t>CList Actions</a:t>
            </a:r>
            <a:endParaRPr lang="en-US" dirty="0"/>
          </a:p>
        </p:txBody>
      </p:sp>
      <p:sp>
        <p:nvSpPr>
          <p:cNvPr id="27" name="TextBox 26">
            <a:extLst>
              <a:ext uri="{FF2B5EF4-FFF2-40B4-BE49-F238E27FC236}">
                <a16:creationId xmlns:a16="http://schemas.microsoft.com/office/drawing/2014/main" id="{CB860FF6-BFEF-D400-9FD4-BB522236F2CA}"/>
              </a:ext>
            </a:extLst>
          </p:cNvPr>
          <p:cNvSpPr txBox="1"/>
          <p:nvPr/>
        </p:nvSpPr>
        <p:spPr>
          <a:xfrm>
            <a:off x="5012747" y="5373285"/>
            <a:ext cx="3954608" cy="1015663"/>
          </a:xfrm>
          <a:prstGeom prst="rect">
            <a:avLst/>
          </a:prstGeom>
          <a:noFill/>
        </p:spPr>
        <p:txBody>
          <a:bodyPr wrap="square" rtlCol="0">
            <a:spAutoFit/>
          </a:bodyPr>
          <a:lstStyle/>
          <a:p>
            <a:r>
              <a:rPr lang="en-CA" sz="1200" dirty="0"/>
              <a:t>Reply                   Bookmark             Collect</a:t>
            </a:r>
          </a:p>
          <a:p>
            <a:endParaRPr lang="en-CA" sz="1200" dirty="0"/>
          </a:p>
          <a:p>
            <a:r>
              <a:rPr lang="en-CA" sz="1200" dirty="0"/>
              <a:t>                      Like                           Expand             Chat</a:t>
            </a:r>
          </a:p>
          <a:p>
            <a:endParaRPr lang="en-CA" sz="1200" dirty="0"/>
          </a:p>
          <a:p>
            <a:r>
              <a:rPr lang="en-CA" sz="1200" dirty="0"/>
              <a:t>             Boost</a:t>
            </a:r>
            <a:endParaRPr lang="en-US" sz="1200" dirty="0"/>
          </a:p>
        </p:txBody>
      </p:sp>
      <p:cxnSp>
        <p:nvCxnSpPr>
          <p:cNvPr id="31" name="Straight Arrow Connector 30">
            <a:extLst>
              <a:ext uri="{FF2B5EF4-FFF2-40B4-BE49-F238E27FC236}">
                <a16:creationId xmlns:a16="http://schemas.microsoft.com/office/drawing/2014/main" id="{93C3F4AC-B7C7-7CA1-1954-E22E8F752ABD}"/>
              </a:ext>
            </a:extLst>
          </p:cNvPr>
          <p:cNvCxnSpPr>
            <a:cxnSpLocks/>
          </p:cNvCxnSpPr>
          <p:nvPr/>
        </p:nvCxnSpPr>
        <p:spPr>
          <a:xfrm flipV="1">
            <a:off x="5257800" y="4606727"/>
            <a:ext cx="0" cy="766558"/>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7F64D215-FC9B-DBD6-44EF-4A45B3A87990}"/>
              </a:ext>
            </a:extLst>
          </p:cNvPr>
          <p:cNvCxnSpPr>
            <a:cxnSpLocks/>
          </p:cNvCxnSpPr>
          <p:nvPr/>
        </p:nvCxnSpPr>
        <p:spPr>
          <a:xfrm flipH="1" flipV="1">
            <a:off x="5559136" y="4606727"/>
            <a:ext cx="121228" cy="1466122"/>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92CA8BA6-7387-EB7A-A066-5EEE15DD6C19}"/>
              </a:ext>
            </a:extLst>
          </p:cNvPr>
          <p:cNvCxnSpPr>
            <a:cxnSpLocks/>
          </p:cNvCxnSpPr>
          <p:nvPr/>
        </p:nvCxnSpPr>
        <p:spPr>
          <a:xfrm flipV="1">
            <a:off x="5929746" y="4592780"/>
            <a:ext cx="0" cy="1122220"/>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957CC608-F5B0-8136-8BF5-884F6DA988E4}"/>
              </a:ext>
            </a:extLst>
          </p:cNvPr>
          <p:cNvCxnSpPr>
            <a:cxnSpLocks/>
          </p:cNvCxnSpPr>
          <p:nvPr/>
        </p:nvCxnSpPr>
        <p:spPr>
          <a:xfrm flipH="1" flipV="1">
            <a:off x="6324600" y="4606727"/>
            <a:ext cx="145472" cy="832914"/>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711365D0-B264-3AD8-5015-EB7065D6C365}"/>
              </a:ext>
            </a:extLst>
          </p:cNvPr>
          <p:cNvCxnSpPr>
            <a:cxnSpLocks/>
          </p:cNvCxnSpPr>
          <p:nvPr/>
        </p:nvCxnSpPr>
        <p:spPr>
          <a:xfrm flipH="1" flipV="1">
            <a:off x="6719454" y="4639905"/>
            <a:ext cx="285750" cy="1075095"/>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8C4E55D1-EAB1-4983-9B83-8A5D7FB17EFF}"/>
              </a:ext>
            </a:extLst>
          </p:cNvPr>
          <p:cNvCxnSpPr>
            <a:cxnSpLocks/>
          </p:cNvCxnSpPr>
          <p:nvPr/>
        </p:nvCxnSpPr>
        <p:spPr>
          <a:xfrm flipH="1" flipV="1">
            <a:off x="7103918" y="4590708"/>
            <a:ext cx="277090" cy="782577"/>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94484AC2-8820-4B8A-14B2-DA3FB8DED618}"/>
              </a:ext>
            </a:extLst>
          </p:cNvPr>
          <p:cNvCxnSpPr>
            <a:cxnSpLocks/>
          </p:cNvCxnSpPr>
          <p:nvPr/>
        </p:nvCxnSpPr>
        <p:spPr>
          <a:xfrm flipH="1" flipV="1">
            <a:off x="7467600" y="4606727"/>
            <a:ext cx="502227" cy="1108273"/>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1B0BE465-77BE-CDAF-AE19-5295A84720ED}"/>
              </a:ext>
            </a:extLst>
          </p:cNvPr>
          <p:cNvCxnSpPr>
            <a:cxnSpLocks/>
          </p:cNvCxnSpPr>
          <p:nvPr/>
        </p:nvCxnSpPr>
        <p:spPr>
          <a:xfrm flipH="1" flipV="1">
            <a:off x="9777845" y="3782291"/>
            <a:ext cx="898381" cy="857614"/>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994E5F73-A374-771C-6DDF-0BDF6BE6B59B}"/>
              </a:ext>
            </a:extLst>
          </p:cNvPr>
          <p:cNvSpPr txBox="1"/>
          <p:nvPr/>
        </p:nvSpPr>
        <p:spPr>
          <a:xfrm>
            <a:off x="10390909" y="4785879"/>
            <a:ext cx="1120919" cy="276999"/>
          </a:xfrm>
          <a:prstGeom prst="rect">
            <a:avLst/>
          </a:prstGeom>
          <a:noFill/>
        </p:spPr>
        <p:txBody>
          <a:bodyPr wrap="square" rtlCol="0">
            <a:spAutoFit/>
          </a:bodyPr>
          <a:lstStyle/>
          <a:p>
            <a:r>
              <a:rPr lang="en-CA" sz="1200" dirty="0"/>
              <a:t>Send to editor</a:t>
            </a:r>
            <a:endParaRPr lang="en-US" sz="1200" dirty="0"/>
          </a:p>
        </p:txBody>
      </p:sp>
      <p:cxnSp>
        <p:nvCxnSpPr>
          <p:cNvPr id="53" name="Straight Arrow Connector 52">
            <a:extLst>
              <a:ext uri="{FF2B5EF4-FFF2-40B4-BE49-F238E27FC236}">
                <a16:creationId xmlns:a16="http://schemas.microsoft.com/office/drawing/2014/main" id="{A7F1BDCD-6C5A-7C43-8E71-E671A54DC1F3}"/>
              </a:ext>
            </a:extLst>
          </p:cNvPr>
          <p:cNvCxnSpPr>
            <a:cxnSpLocks/>
          </p:cNvCxnSpPr>
          <p:nvPr/>
        </p:nvCxnSpPr>
        <p:spPr>
          <a:xfrm flipV="1">
            <a:off x="2916382" y="1899804"/>
            <a:ext cx="1936605" cy="766558"/>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A88FF00F-7CB0-2451-4875-2EE66DCE833A}"/>
              </a:ext>
            </a:extLst>
          </p:cNvPr>
          <p:cNvCxnSpPr>
            <a:cxnSpLocks/>
          </p:cNvCxnSpPr>
          <p:nvPr/>
        </p:nvCxnSpPr>
        <p:spPr>
          <a:xfrm>
            <a:off x="6095999" y="1887455"/>
            <a:ext cx="301337" cy="778907"/>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78D8D644-DF9B-11DC-382A-F7856169ECBE}"/>
              </a:ext>
            </a:extLst>
          </p:cNvPr>
          <p:cNvCxnSpPr>
            <a:cxnSpLocks/>
          </p:cNvCxnSpPr>
          <p:nvPr/>
        </p:nvCxnSpPr>
        <p:spPr>
          <a:xfrm flipV="1">
            <a:off x="5410200" y="4759127"/>
            <a:ext cx="0" cy="766558"/>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F73C2BAB-B264-5D82-5A0C-FFD01F739A73}"/>
              </a:ext>
            </a:extLst>
          </p:cNvPr>
          <p:cNvSpPr txBox="1"/>
          <p:nvPr/>
        </p:nvSpPr>
        <p:spPr>
          <a:xfrm>
            <a:off x="581891" y="2232859"/>
            <a:ext cx="1091479" cy="646331"/>
          </a:xfrm>
          <a:prstGeom prst="rect">
            <a:avLst/>
          </a:prstGeom>
          <a:noFill/>
          <a:ln w="3175">
            <a:solidFill>
              <a:schemeClr val="tx1"/>
            </a:solidFill>
          </a:ln>
        </p:spPr>
        <p:txBody>
          <a:bodyPr wrap="square" rtlCol="0">
            <a:spAutoFit/>
          </a:bodyPr>
          <a:lstStyle/>
          <a:p>
            <a:r>
              <a:rPr lang="en-CA" dirty="0"/>
              <a:t>Feed Sources</a:t>
            </a:r>
            <a:endParaRPr lang="en-US" dirty="0"/>
          </a:p>
        </p:txBody>
      </p:sp>
    </p:spTree>
    <p:extLst>
      <p:ext uri="{BB962C8B-B14F-4D97-AF65-F5344CB8AC3E}">
        <p14:creationId xmlns:p14="http://schemas.microsoft.com/office/powerpoint/2010/main" val="1635271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0430C-D584-879C-3FA6-C2237BE9441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9AA33EC-3C0B-D400-732F-49EA88FC7CC2}"/>
              </a:ext>
            </a:extLst>
          </p:cNvPr>
          <p:cNvSpPr txBox="1"/>
          <p:nvPr/>
        </p:nvSpPr>
        <p:spPr>
          <a:xfrm>
            <a:off x="1031298" y="653718"/>
            <a:ext cx="8019184" cy="646331"/>
          </a:xfrm>
          <a:prstGeom prst="rect">
            <a:avLst/>
          </a:prstGeom>
          <a:noFill/>
        </p:spPr>
        <p:txBody>
          <a:bodyPr wrap="square">
            <a:spAutoFit/>
          </a:bodyPr>
          <a:lstStyle/>
          <a:p>
            <a:r>
              <a:rPr lang="en-US" b="1" dirty="0"/>
              <a:t>Editors</a:t>
            </a:r>
          </a:p>
          <a:p>
            <a:endParaRPr lang="en-US" dirty="0"/>
          </a:p>
        </p:txBody>
      </p:sp>
      <p:pic>
        <p:nvPicPr>
          <p:cNvPr id="6" name="Picture 5">
            <a:extLst>
              <a:ext uri="{FF2B5EF4-FFF2-40B4-BE49-F238E27FC236}">
                <a16:creationId xmlns:a16="http://schemas.microsoft.com/office/drawing/2014/main" id="{44963533-C3D8-F626-E78C-C91B2FC23244}"/>
              </a:ext>
            </a:extLst>
          </p:cNvPr>
          <p:cNvPicPr>
            <a:picLocks noChangeAspect="1"/>
          </p:cNvPicPr>
          <p:nvPr/>
        </p:nvPicPr>
        <p:blipFill>
          <a:blip r:embed="rId2"/>
          <a:stretch>
            <a:fillRect/>
          </a:stretch>
        </p:blipFill>
        <p:spPr>
          <a:xfrm>
            <a:off x="1031298" y="1147466"/>
            <a:ext cx="7801275" cy="3595687"/>
          </a:xfrm>
          <a:prstGeom prst="rect">
            <a:avLst/>
          </a:prstGeom>
        </p:spPr>
      </p:pic>
      <p:sp>
        <p:nvSpPr>
          <p:cNvPr id="9" name="TextBox 8">
            <a:extLst>
              <a:ext uri="{FF2B5EF4-FFF2-40B4-BE49-F238E27FC236}">
                <a16:creationId xmlns:a16="http://schemas.microsoft.com/office/drawing/2014/main" id="{6C76A869-82E0-F029-4732-40F4A7E15339}"/>
              </a:ext>
            </a:extLst>
          </p:cNvPr>
          <p:cNvSpPr txBox="1"/>
          <p:nvPr/>
        </p:nvSpPr>
        <p:spPr>
          <a:xfrm>
            <a:off x="6324600" y="661739"/>
            <a:ext cx="1821873" cy="369332"/>
          </a:xfrm>
          <a:prstGeom prst="rect">
            <a:avLst/>
          </a:prstGeom>
          <a:noFill/>
          <a:ln w="3175">
            <a:solidFill>
              <a:schemeClr val="tx1"/>
            </a:solidFill>
          </a:ln>
        </p:spPr>
        <p:txBody>
          <a:bodyPr wrap="square" rtlCol="0">
            <a:spAutoFit/>
          </a:bodyPr>
          <a:lstStyle/>
          <a:p>
            <a:r>
              <a:rPr lang="en-CA" dirty="0"/>
              <a:t>Select Editor</a:t>
            </a:r>
            <a:endParaRPr lang="en-US" dirty="0"/>
          </a:p>
        </p:txBody>
      </p:sp>
      <p:pic>
        <p:nvPicPr>
          <p:cNvPr id="13" name="Picture 12">
            <a:extLst>
              <a:ext uri="{FF2B5EF4-FFF2-40B4-BE49-F238E27FC236}">
                <a16:creationId xmlns:a16="http://schemas.microsoft.com/office/drawing/2014/main" id="{3A9F1B6A-6035-1C91-FEFF-2F80EE244448}"/>
              </a:ext>
            </a:extLst>
          </p:cNvPr>
          <p:cNvPicPr>
            <a:picLocks noChangeAspect="1"/>
          </p:cNvPicPr>
          <p:nvPr/>
        </p:nvPicPr>
        <p:blipFill>
          <a:blip r:embed="rId3"/>
          <a:stretch>
            <a:fillRect/>
          </a:stretch>
        </p:blipFill>
        <p:spPr>
          <a:xfrm>
            <a:off x="2820080" y="3589319"/>
            <a:ext cx="3863749" cy="3035318"/>
          </a:xfrm>
          <a:prstGeom prst="rect">
            <a:avLst/>
          </a:prstGeom>
        </p:spPr>
      </p:pic>
      <p:pic>
        <p:nvPicPr>
          <p:cNvPr id="18" name="Picture 17">
            <a:extLst>
              <a:ext uri="{FF2B5EF4-FFF2-40B4-BE49-F238E27FC236}">
                <a16:creationId xmlns:a16="http://schemas.microsoft.com/office/drawing/2014/main" id="{2B1E142B-EE9A-9055-DCD5-002122C6D19E}"/>
              </a:ext>
            </a:extLst>
          </p:cNvPr>
          <p:cNvPicPr>
            <a:picLocks noChangeAspect="1"/>
          </p:cNvPicPr>
          <p:nvPr/>
        </p:nvPicPr>
        <p:blipFill>
          <a:blip r:embed="rId4"/>
          <a:stretch>
            <a:fillRect/>
          </a:stretch>
        </p:blipFill>
        <p:spPr>
          <a:xfrm>
            <a:off x="3488644" y="1207974"/>
            <a:ext cx="371475" cy="266700"/>
          </a:xfrm>
          <a:prstGeom prst="rect">
            <a:avLst/>
          </a:prstGeom>
        </p:spPr>
      </p:pic>
      <p:pic>
        <p:nvPicPr>
          <p:cNvPr id="21" name="Picture 20">
            <a:extLst>
              <a:ext uri="{FF2B5EF4-FFF2-40B4-BE49-F238E27FC236}">
                <a16:creationId xmlns:a16="http://schemas.microsoft.com/office/drawing/2014/main" id="{0CF4FECF-740A-C260-7DF3-7F83F18F3471}"/>
              </a:ext>
            </a:extLst>
          </p:cNvPr>
          <p:cNvPicPr>
            <a:picLocks noChangeAspect="1"/>
          </p:cNvPicPr>
          <p:nvPr/>
        </p:nvPicPr>
        <p:blipFill>
          <a:blip r:embed="rId5"/>
          <a:stretch>
            <a:fillRect/>
          </a:stretch>
        </p:blipFill>
        <p:spPr>
          <a:xfrm>
            <a:off x="9221180" y="2945309"/>
            <a:ext cx="2800350" cy="3457575"/>
          </a:xfrm>
          <a:prstGeom prst="rect">
            <a:avLst/>
          </a:prstGeom>
          <a:ln w="3175">
            <a:solidFill>
              <a:schemeClr val="tx1"/>
            </a:solidFill>
          </a:ln>
        </p:spPr>
      </p:pic>
      <p:cxnSp>
        <p:nvCxnSpPr>
          <p:cNvPr id="23" name="Straight Arrow Connector 22">
            <a:extLst>
              <a:ext uri="{FF2B5EF4-FFF2-40B4-BE49-F238E27FC236}">
                <a16:creationId xmlns:a16="http://schemas.microsoft.com/office/drawing/2014/main" id="{0AF854A7-791D-7407-D274-1E233A607068}"/>
              </a:ext>
            </a:extLst>
          </p:cNvPr>
          <p:cNvCxnSpPr>
            <a:cxnSpLocks/>
          </p:cNvCxnSpPr>
          <p:nvPr/>
        </p:nvCxnSpPr>
        <p:spPr>
          <a:xfrm>
            <a:off x="5118100" y="1474674"/>
            <a:ext cx="4103080" cy="2297226"/>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093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CB48B-4F3C-FD9F-34B7-5C1B724EC32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049E9DF-5347-3540-3C54-A0BAF02319B1}"/>
              </a:ext>
            </a:extLst>
          </p:cNvPr>
          <p:cNvSpPr txBox="1"/>
          <p:nvPr/>
        </p:nvSpPr>
        <p:spPr>
          <a:xfrm>
            <a:off x="1031298" y="653718"/>
            <a:ext cx="8019184" cy="646331"/>
          </a:xfrm>
          <a:prstGeom prst="rect">
            <a:avLst/>
          </a:prstGeom>
          <a:noFill/>
        </p:spPr>
        <p:txBody>
          <a:bodyPr wrap="square">
            <a:spAutoFit/>
          </a:bodyPr>
          <a:lstStyle/>
          <a:p>
            <a:r>
              <a:rPr lang="en-US" b="1" dirty="0"/>
              <a:t>Interaction and Collaboration</a:t>
            </a:r>
          </a:p>
          <a:p>
            <a:endParaRPr lang="en-US" dirty="0"/>
          </a:p>
        </p:txBody>
      </p:sp>
      <p:sp>
        <p:nvSpPr>
          <p:cNvPr id="2" name="TextBox 1">
            <a:extLst>
              <a:ext uri="{FF2B5EF4-FFF2-40B4-BE49-F238E27FC236}">
                <a16:creationId xmlns:a16="http://schemas.microsoft.com/office/drawing/2014/main" id="{F41EBFC5-C451-EF3F-E1AC-976B034CFFE0}"/>
              </a:ext>
            </a:extLst>
          </p:cNvPr>
          <p:cNvSpPr txBox="1"/>
          <p:nvPr/>
        </p:nvSpPr>
        <p:spPr>
          <a:xfrm>
            <a:off x="1031298" y="1373970"/>
            <a:ext cx="5382202" cy="5632311"/>
          </a:xfrm>
          <a:prstGeom prst="rect">
            <a:avLst/>
          </a:prstGeom>
          <a:noFill/>
        </p:spPr>
        <p:txBody>
          <a:bodyPr wrap="square">
            <a:spAutoFit/>
          </a:bodyPr>
          <a:lstStyle/>
          <a:p>
            <a:r>
              <a:rPr lang="en-US" i="1" dirty="0"/>
              <a:t>Following </a:t>
            </a:r>
          </a:p>
          <a:p>
            <a:pPr marL="285750" indent="-285750">
              <a:buFontTx/>
              <a:buChar char="-"/>
            </a:pPr>
            <a:r>
              <a:rPr lang="en-US" dirty="0"/>
              <a:t>in CList, people follow other people by DID</a:t>
            </a:r>
          </a:p>
          <a:p>
            <a:pPr marL="285750" indent="-285750">
              <a:buFontTx/>
              <a:buChar char="-"/>
            </a:pPr>
            <a:r>
              <a:rPr lang="en-US" dirty="0"/>
              <a:t>Who you follow is your private information</a:t>
            </a:r>
          </a:p>
          <a:p>
            <a:r>
              <a:rPr lang="en-US" i="1" dirty="0"/>
              <a:t>Chat</a:t>
            </a:r>
            <a:endParaRPr lang="en-US" dirty="0"/>
          </a:p>
          <a:p>
            <a:pPr marL="285750" indent="-285750">
              <a:buFontTx/>
              <a:buChar char="-"/>
            </a:pPr>
            <a:r>
              <a:rPr lang="en-US" dirty="0"/>
              <a:t>Peer-to-peer chat, no central chat server </a:t>
            </a:r>
          </a:p>
          <a:p>
            <a:pPr marL="285750" indent="-285750">
              <a:buFontTx/>
              <a:buChar char="-"/>
            </a:pPr>
            <a:r>
              <a:rPr lang="en-US" dirty="0"/>
              <a:t>Invite to chat, creates opportunities to follow</a:t>
            </a:r>
          </a:p>
          <a:p>
            <a:r>
              <a:rPr lang="en-US" i="1" dirty="0"/>
              <a:t>Annotations</a:t>
            </a:r>
            <a:endParaRPr lang="en-US" dirty="0"/>
          </a:p>
          <a:p>
            <a:r>
              <a:rPr lang="en-US" dirty="0"/>
              <a:t>-     Attached to any type of content</a:t>
            </a:r>
          </a:p>
          <a:p>
            <a:pPr marL="285750" indent="-285750">
              <a:buFontTx/>
              <a:buChar char="-"/>
            </a:pPr>
            <a:r>
              <a:rPr lang="en-US" dirty="0"/>
              <a:t>No central annotations server</a:t>
            </a:r>
          </a:p>
          <a:p>
            <a:pPr marL="285750" indent="-285750">
              <a:buFontTx/>
              <a:buChar char="-"/>
            </a:pPr>
            <a:r>
              <a:rPr lang="en-US" dirty="0"/>
              <a:t>Viewed by followers</a:t>
            </a:r>
          </a:p>
          <a:p>
            <a:r>
              <a:rPr lang="en-US" i="1" dirty="0"/>
              <a:t>Collections</a:t>
            </a:r>
          </a:p>
          <a:p>
            <a:pPr marL="285750" indent="-285750">
              <a:buFontTx/>
              <a:buChar char="-"/>
            </a:pPr>
            <a:r>
              <a:rPr lang="en-US" dirty="0"/>
              <a:t>Are a document type</a:t>
            </a:r>
          </a:p>
          <a:p>
            <a:pPr marL="285750" indent="-285750">
              <a:buFontTx/>
              <a:buChar char="-"/>
            </a:pPr>
            <a:r>
              <a:rPr lang="en-US" dirty="0"/>
              <a:t>Can be published as RSS, OPML, JSON</a:t>
            </a:r>
          </a:p>
          <a:p>
            <a:pPr marL="285750" indent="-285750">
              <a:buFontTx/>
              <a:buChar char="-"/>
            </a:pPr>
            <a:r>
              <a:rPr lang="en-US" dirty="0"/>
              <a:t>Can be shared and merged</a:t>
            </a:r>
          </a:p>
          <a:p>
            <a:r>
              <a:rPr lang="en-US" i="1" dirty="0"/>
              <a:t>Collaborative Editing</a:t>
            </a:r>
            <a:endParaRPr lang="en-US" dirty="0"/>
          </a:p>
          <a:p>
            <a:pPr marL="285750" indent="-285750">
              <a:buFontTx/>
              <a:buChar char="-"/>
            </a:pPr>
            <a:r>
              <a:rPr lang="en-US" dirty="0"/>
              <a:t>Is an editor type</a:t>
            </a:r>
          </a:p>
          <a:p>
            <a:pPr marL="285750" indent="-285750">
              <a:buFontTx/>
              <a:buChar char="-"/>
            </a:pPr>
            <a:r>
              <a:rPr lang="en-US" dirty="0"/>
              <a:t>Invite in from chat or via URL</a:t>
            </a:r>
          </a:p>
          <a:p>
            <a:pPr marL="285750" indent="-285750">
              <a:buFontTx/>
              <a:buChar char="-"/>
            </a:pPr>
            <a:endParaRPr lang="en-US" dirty="0"/>
          </a:p>
          <a:p>
            <a:endParaRPr lang="en-US" dirty="0"/>
          </a:p>
          <a:p>
            <a:endParaRPr lang="en-US" dirty="0"/>
          </a:p>
        </p:txBody>
      </p:sp>
      <p:pic>
        <p:nvPicPr>
          <p:cNvPr id="5" name="Picture 4">
            <a:extLst>
              <a:ext uri="{FF2B5EF4-FFF2-40B4-BE49-F238E27FC236}">
                <a16:creationId xmlns:a16="http://schemas.microsoft.com/office/drawing/2014/main" id="{644775E3-C6BC-CEB2-11AA-6503AD4B2699}"/>
              </a:ext>
            </a:extLst>
          </p:cNvPr>
          <p:cNvPicPr>
            <a:picLocks noChangeAspect="1"/>
          </p:cNvPicPr>
          <p:nvPr/>
        </p:nvPicPr>
        <p:blipFill>
          <a:blip r:embed="rId2"/>
          <a:stretch>
            <a:fillRect/>
          </a:stretch>
        </p:blipFill>
        <p:spPr>
          <a:xfrm>
            <a:off x="8832994" y="2388312"/>
            <a:ext cx="2847975" cy="4162425"/>
          </a:xfrm>
          <a:prstGeom prst="rect">
            <a:avLst/>
          </a:prstGeom>
        </p:spPr>
      </p:pic>
      <p:cxnSp>
        <p:nvCxnSpPr>
          <p:cNvPr id="7" name="Straight Arrow Connector 6">
            <a:extLst>
              <a:ext uri="{FF2B5EF4-FFF2-40B4-BE49-F238E27FC236}">
                <a16:creationId xmlns:a16="http://schemas.microsoft.com/office/drawing/2014/main" id="{37F02F09-6F1C-A397-0B4B-7B4E1EFEA661}"/>
              </a:ext>
            </a:extLst>
          </p:cNvPr>
          <p:cNvCxnSpPr>
            <a:cxnSpLocks/>
          </p:cNvCxnSpPr>
          <p:nvPr/>
        </p:nvCxnSpPr>
        <p:spPr>
          <a:xfrm flipH="1" flipV="1">
            <a:off x="5676900" y="2188096"/>
            <a:ext cx="3079894" cy="1206500"/>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E128063-DFD1-0446-5A4C-623F0C5651FB}"/>
              </a:ext>
            </a:extLst>
          </p:cNvPr>
          <p:cNvCxnSpPr>
            <a:cxnSpLocks/>
          </p:cNvCxnSpPr>
          <p:nvPr/>
        </p:nvCxnSpPr>
        <p:spPr>
          <a:xfrm flipH="1" flipV="1">
            <a:off x="4737100" y="3619500"/>
            <a:ext cx="4095894" cy="1846821"/>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722A2F2A-B9E0-3882-5D77-031FB1E1A5BE}"/>
              </a:ext>
            </a:extLst>
          </p:cNvPr>
          <p:cNvPicPr>
            <a:picLocks noChangeAspect="1"/>
          </p:cNvPicPr>
          <p:nvPr/>
        </p:nvPicPr>
        <p:blipFill>
          <a:blip r:embed="rId3"/>
          <a:stretch>
            <a:fillRect/>
          </a:stretch>
        </p:blipFill>
        <p:spPr>
          <a:xfrm>
            <a:off x="7070725" y="236847"/>
            <a:ext cx="2876550" cy="2057400"/>
          </a:xfrm>
          <a:prstGeom prst="rect">
            <a:avLst/>
          </a:prstGeom>
          <a:ln w="3175">
            <a:solidFill>
              <a:schemeClr val="tx1"/>
            </a:solidFill>
          </a:ln>
        </p:spPr>
      </p:pic>
      <p:cxnSp>
        <p:nvCxnSpPr>
          <p:cNvPr id="26" name="Straight Arrow Connector 25">
            <a:extLst>
              <a:ext uri="{FF2B5EF4-FFF2-40B4-BE49-F238E27FC236}">
                <a16:creationId xmlns:a16="http://schemas.microsoft.com/office/drawing/2014/main" id="{6CB583A9-DB26-4CE8-6517-8B3FDE03E3CE}"/>
              </a:ext>
            </a:extLst>
          </p:cNvPr>
          <p:cNvCxnSpPr>
            <a:cxnSpLocks/>
          </p:cNvCxnSpPr>
          <p:nvPr/>
        </p:nvCxnSpPr>
        <p:spPr>
          <a:xfrm flipH="1">
            <a:off x="5638800" y="1193898"/>
            <a:ext cx="1320800" cy="1384202"/>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483FCB72-6F4B-5041-33FB-55DE4FFE2FD4}"/>
              </a:ext>
            </a:extLst>
          </p:cNvPr>
          <p:cNvCxnSpPr>
            <a:cxnSpLocks/>
          </p:cNvCxnSpPr>
          <p:nvPr/>
        </p:nvCxnSpPr>
        <p:spPr>
          <a:xfrm flipH="1" flipV="1">
            <a:off x="5435600" y="4953001"/>
            <a:ext cx="3321194" cy="1026640"/>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6097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E7326-B264-F316-47D0-74700354284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DE56A6F-F0B5-7DFC-C019-71030035AA5F}"/>
              </a:ext>
            </a:extLst>
          </p:cNvPr>
          <p:cNvSpPr txBox="1"/>
          <p:nvPr/>
        </p:nvSpPr>
        <p:spPr>
          <a:xfrm>
            <a:off x="1031298" y="653718"/>
            <a:ext cx="8019184" cy="646331"/>
          </a:xfrm>
          <a:prstGeom prst="rect">
            <a:avLst/>
          </a:prstGeom>
          <a:noFill/>
        </p:spPr>
        <p:txBody>
          <a:bodyPr wrap="square">
            <a:spAutoFit/>
          </a:bodyPr>
          <a:lstStyle/>
          <a:p>
            <a:r>
              <a:rPr lang="en-US" b="1" dirty="0"/>
              <a:t>Taking privacy seriously</a:t>
            </a:r>
          </a:p>
          <a:p>
            <a:endParaRPr lang="en-US" dirty="0"/>
          </a:p>
        </p:txBody>
      </p:sp>
      <p:sp>
        <p:nvSpPr>
          <p:cNvPr id="2" name="TextBox 1">
            <a:extLst>
              <a:ext uri="{FF2B5EF4-FFF2-40B4-BE49-F238E27FC236}">
                <a16:creationId xmlns:a16="http://schemas.microsoft.com/office/drawing/2014/main" id="{81E098BB-8B45-6428-9255-D7036286EE4D}"/>
              </a:ext>
            </a:extLst>
          </p:cNvPr>
          <p:cNvSpPr txBox="1"/>
          <p:nvPr/>
        </p:nvSpPr>
        <p:spPr>
          <a:xfrm>
            <a:off x="1031298" y="1373970"/>
            <a:ext cx="5775902" cy="5078313"/>
          </a:xfrm>
          <a:prstGeom prst="rect">
            <a:avLst/>
          </a:prstGeom>
          <a:noFill/>
        </p:spPr>
        <p:txBody>
          <a:bodyPr wrap="square">
            <a:spAutoFit/>
          </a:bodyPr>
          <a:lstStyle/>
          <a:p>
            <a:pPr marL="285750" indent="-285750">
              <a:buFont typeface="Arial" panose="020B0604020202020204" pitchFamily="34" charset="0"/>
              <a:buChar char="•"/>
            </a:pPr>
            <a:r>
              <a:rPr lang="en-US" dirty="0"/>
              <a:t>CList does not aggregate or transmit user activity between services - API calls go directly from browser to platform</a:t>
            </a:r>
          </a:p>
          <a:p>
            <a:pPr marL="285750" indent="-285750">
              <a:buFont typeface="Arial" panose="020B0604020202020204" pitchFamily="34" charset="0"/>
              <a:buChar char="•"/>
            </a:pPr>
            <a:r>
              <a:rPr lang="en-US" dirty="0"/>
              <a:t>What is private: passwords/API keys (never leave the browser in plaintext), reading history, cross-service correlations, social graph (encrypted in kvstore)</a:t>
            </a:r>
          </a:p>
          <a:p>
            <a:pPr marL="285750" indent="-285750">
              <a:buFont typeface="Arial" panose="020B0604020202020204" pitchFamily="34" charset="0"/>
              <a:buChar char="•"/>
            </a:pPr>
            <a:r>
              <a:rPr lang="en-US" dirty="0"/>
              <a:t>What is not private: annotation batch checks reveal reading activity to the annotation server; RSS polling reveals IP and timing to feed hosts; social platform API calls are visible to those platforms</a:t>
            </a:r>
          </a:p>
          <a:p>
            <a:pPr marL="285750" indent="-285750">
              <a:buFont typeface="Arial" panose="020B0604020202020204" pitchFamily="34" charset="0"/>
              <a:buChar char="•"/>
            </a:pPr>
            <a:r>
              <a:rPr lang="en-US" dirty="0"/>
              <a:t>Follow graph is private to the follower - by design, CList never publishes "who follows you" because that would require centralizing follower data</a:t>
            </a:r>
          </a:p>
          <a:p>
            <a:pPr marL="285750" indent="-285750">
              <a:buFont typeface="Arial" panose="020B0604020202020204" pitchFamily="34" charset="0"/>
              <a:buChar char="•"/>
            </a:pPr>
            <a:r>
              <a:rPr lang="en-US" dirty="0"/>
              <a:t>Annotation visibility: public or private; no followers tier (would require server-side social graph queries, violating decentralization)</a:t>
            </a:r>
          </a:p>
          <a:p>
            <a:endParaRPr lang="en-US" dirty="0"/>
          </a:p>
          <a:p>
            <a:endParaRPr lang="en-US" dirty="0"/>
          </a:p>
        </p:txBody>
      </p:sp>
      <p:sp>
        <p:nvSpPr>
          <p:cNvPr id="4" name="TextBox 3">
            <a:extLst>
              <a:ext uri="{FF2B5EF4-FFF2-40B4-BE49-F238E27FC236}">
                <a16:creationId xmlns:a16="http://schemas.microsoft.com/office/drawing/2014/main" id="{B9CFE59E-536A-461F-1DED-70310B425AB5}"/>
              </a:ext>
            </a:extLst>
          </p:cNvPr>
          <p:cNvSpPr txBox="1"/>
          <p:nvPr/>
        </p:nvSpPr>
        <p:spPr>
          <a:xfrm>
            <a:off x="8229600" y="2413000"/>
            <a:ext cx="2717800" cy="646331"/>
          </a:xfrm>
          <a:prstGeom prst="rect">
            <a:avLst/>
          </a:prstGeom>
          <a:noFill/>
        </p:spPr>
        <p:txBody>
          <a:bodyPr wrap="square" rtlCol="0">
            <a:spAutoFit/>
          </a:bodyPr>
          <a:lstStyle/>
          <a:p>
            <a:r>
              <a:rPr lang="en-CA" dirty="0"/>
              <a:t>But you can host your own</a:t>
            </a:r>
            <a:endParaRPr lang="en-US" dirty="0"/>
          </a:p>
        </p:txBody>
      </p:sp>
      <p:cxnSp>
        <p:nvCxnSpPr>
          <p:cNvPr id="8" name="Straight Arrow Connector 7">
            <a:extLst>
              <a:ext uri="{FF2B5EF4-FFF2-40B4-BE49-F238E27FC236}">
                <a16:creationId xmlns:a16="http://schemas.microsoft.com/office/drawing/2014/main" id="{11D56C6F-4364-27EA-1CD3-80BED30E7463}"/>
              </a:ext>
            </a:extLst>
          </p:cNvPr>
          <p:cNvCxnSpPr>
            <a:cxnSpLocks/>
            <a:stCxn id="4" idx="1"/>
          </p:cNvCxnSpPr>
          <p:nvPr/>
        </p:nvCxnSpPr>
        <p:spPr>
          <a:xfrm flipH="1">
            <a:off x="6578600" y="2736166"/>
            <a:ext cx="1651000" cy="5150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0992B08-8C4A-1F13-F3A9-9F846D7BE0CE}"/>
              </a:ext>
            </a:extLst>
          </p:cNvPr>
          <p:cNvSpPr txBox="1"/>
          <p:nvPr/>
        </p:nvSpPr>
        <p:spPr>
          <a:xfrm>
            <a:off x="9207500" y="4483100"/>
            <a:ext cx="2565400" cy="646331"/>
          </a:xfrm>
          <a:prstGeom prst="rect">
            <a:avLst/>
          </a:prstGeom>
          <a:noFill/>
        </p:spPr>
        <p:txBody>
          <a:bodyPr wrap="square" rtlCol="0">
            <a:spAutoFit/>
          </a:bodyPr>
          <a:lstStyle/>
          <a:p>
            <a:r>
              <a:rPr lang="en-CA" dirty="0"/>
              <a:t>Can’t be commodified or used for advertising</a:t>
            </a:r>
            <a:endParaRPr lang="en-US" dirty="0"/>
          </a:p>
        </p:txBody>
      </p:sp>
      <p:cxnSp>
        <p:nvCxnSpPr>
          <p:cNvPr id="12" name="Straight Arrow Connector 11">
            <a:extLst>
              <a:ext uri="{FF2B5EF4-FFF2-40B4-BE49-F238E27FC236}">
                <a16:creationId xmlns:a16="http://schemas.microsoft.com/office/drawing/2014/main" id="{D0808A1F-98ED-C60C-B27E-584EF62E4651}"/>
              </a:ext>
            </a:extLst>
          </p:cNvPr>
          <p:cNvCxnSpPr>
            <a:cxnSpLocks/>
            <a:stCxn id="10" idx="1"/>
          </p:cNvCxnSpPr>
          <p:nvPr/>
        </p:nvCxnSpPr>
        <p:spPr>
          <a:xfrm flipH="1" flipV="1">
            <a:off x="6807200" y="4495448"/>
            <a:ext cx="2400300" cy="3108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86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5275AA-C6FF-B180-13F3-1BF6EA372F6E}"/>
              </a:ext>
            </a:extLst>
          </p:cNvPr>
          <p:cNvSpPr txBox="1"/>
          <p:nvPr/>
        </p:nvSpPr>
        <p:spPr>
          <a:xfrm>
            <a:off x="1031298" y="653718"/>
            <a:ext cx="5660447" cy="954107"/>
          </a:xfrm>
          <a:prstGeom prst="rect">
            <a:avLst/>
          </a:prstGeom>
          <a:noFill/>
        </p:spPr>
        <p:txBody>
          <a:bodyPr wrap="square">
            <a:spAutoFit/>
          </a:bodyPr>
          <a:lstStyle/>
          <a:p>
            <a:r>
              <a:rPr lang="en-US" sz="2000" b="1" dirty="0"/>
              <a:t>Every technology we use represents a choice</a:t>
            </a:r>
          </a:p>
          <a:p>
            <a:endParaRPr lang="en-US" dirty="0"/>
          </a:p>
          <a:p>
            <a:endParaRPr lang="en-US" dirty="0"/>
          </a:p>
        </p:txBody>
      </p:sp>
      <p:sp>
        <p:nvSpPr>
          <p:cNvPr id="6" name="TextBox 5">
            <a:extLst>
              <a:ext uri="{FF2B5EF4-FFF2-40B4-BE49-F238E27FC236}">
                <a16:creationId xmlns:a16="http://schemas.microsoft.com/office/drawing/2014/main" id="{2F7F3D70-378F-83C3-0272-27E79ADF6788}"/>
              </a:ext>
            </a:extLst>
          </p:cNvPr>
          <p:cNvSpPr txBox="1"/>
          <p:nvPr/>
        </p:nvSpPr>
        <p:spPr>
          <a:xfrm>
            <a:off x="1031298" y="1484991"/>
            <a:ext cx="3717347" cy="2308324"/>
          </a:xfrm>
          <a:prstGeom prst="rect">
            <a:avLst/>
          </a:prstGeom>
          <a:noFill/>
        </p:spPr>
        <p:txBody>
          <a:bodyPr wrap="square">
            <a:spAutoFit/>
          </a:bodyPr>
          <a:lstStyle/>
          <a:p>
            <a:pPr marL="285750" indent="-285750">
              <a:buFont typeface="Arial" panose="020B0604020202020204" pitchFamily="34" charset="0"/>
              <a:buChar char="•"/>
            </a:pPr>
            <a:r>
              <a:rPr lang="en-US" dirty="0"/>
              <a:t>Who makes that choice?</a:t>
            </a:r>
          </a:p>
          <a:p>
            <a:pPr marL="285750" indent="-285750">
              <a:buFont typeface="Arial" panose="020B0604020202020204" pitchFamily="34" charset="0"/>
              <a:buChar char="•"/>
            </a:pPr>
            <a:r>
              <a:rPr lang="en-US" dirty="0"/>
              <a:t>Could there ever be an opt-out?</a:t>
            </a:r>
          </a:p>
          <a:p>
            <a:pPr marL="285750" indent="-285750">
              <a:buFont typeface="Arial" panose="020B0604020202020204" pitchFamily="34" charset="0"/>
              <a:buChar char="•"/>
            </a:pPr>
            <a:r>
              <a:rPr lang="en-US" dirty="0"/>
              <a:t>Considering the harms…</a:t>
            </a:r>
          </a:p>
          <a:p>
            <a:pPr marL="742950" lvl="1" indent="-285750">
              <a:buFont typeface="Arial" panose="020B0604020202020204" pitchFamily="34" charset="0"/>
              <a:buChar char="•"/>
            </a:pPr>
            <a:r>
              <a:rPr lang="en-US" dirty="0"/>
              <a:t>Data security</a:t>
            </a:r>
          </a:p>
          <a:p>
            <a:pPr marL="742950" lvl="1" indent="-285750">
              <a:buFont typeface="Arial" panose="020B0604020202020204" pitchFamily="34" charset="0"/>
              <a:buChar char="•"/>
            </a:pPr>
            <a:r>
              <a:rPr lang="en-US" dirty="0"/>
              <a:t>Privacy and surveillance</a:t>
            </a:r>
          </a:p>
          <a:p>
            <a:pPr marL="742950" lvl="1" indent="-285750">
              <a:buFont typeface="Arial" panose="020B0604020202020204" pitchFamily="34" charset="0"/>
              <a:buChar char="•"/>
            </a:pPr>
            <a:r>
              <a:rPr lang="en-US" dirty="0"/>
              <a:t>Stress of change</a:t>
            </a:r>
          </a:p>
          <a:p>
            <a:pPr marL="742950" lvl="1" indent="-285750">
              <a:buFont typeface="Arial" panose="020B0604020202020204" pitchFamily="34" charset="0"/>
              <a:buChar char="•"/>
            </a:pPr>
            <a:r>
              <a:rPr lang="en-US" dirty="0"/>
              <a:t>Accessibility</a:t>
            </a:r>
          </a:p>
          <a:p>
            <a:pPr marL="742950" lvl="1" indent="-285750">
              <a:buFont typeface="Arial" panose="020B0604020202020204" pitchFamily="34" charset="0"/>
              <a:buChar char="•"/>
            </a:pPr>
            <a:endParaRPr lang="en-US" dirty="0"/>
          </a:p>
        </p:txBody>
      </p:sp>
      <p:cxnSp>
        <p:nvCxnSpPr>
          <p:cNvPr id="8" name="Straight Arrow Connector 7">
            <a:extLst>
              <a:ext uri="{FF2B5EF4-FFF2-40B4-BE49-F238E27FC236}">
                <a16:creationId xmlns:a16="http://schemas.microsoft.com/office/drawing/2014/main" id="{C1D513D4-2E53-8D1D-A03C-DA176B116271}"/>
              </a:ext>
            </a:extLst>
          </p:cNvPr>
          <p:cNvCxnSpPr/>
          <p:nvPr/>
        </p:nvCxnSpPr>
        <p:spPr>
          <a:xfrm>
            <a:off x="4914900" y="1776845"/>
            <a:ext cx="104948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4523277-2D97-F07C-42AF-57C3D3F35FB6}"/>
              </a:ext>
            </a:extLst>
          </p:cNvPr>
          <p:cNvSpPr txBox="1"/>
          <p:nvPr/>
        </p:nvSpPr>
        <p:spPr>
          <a:xfrm>
            <a:off x="6691745" y="1453679"/>
            <a:ext cx="5143500" cy="923330"/>
          </a:xfrm>
          <a:prstGeom prst="rect">
            <a:avLst/>
          </a:prstGeom>
          <a:noFill/>
        </p:spPr>
        <p:txBody>
          <a:bodyPr wrap="square">
            <a:spAutoFit/>
          </a:bodyPr>
          <a:lstStyle/>
          <a:p>
            <a:pPr marL="285750" indent="-285750">
              <a:buFont typeface="Arial" panose="020B0604020202020204" pitchFamily="34" charset="0"/>
              <a:buChar char="•"/>
            </a:pPr>
            <a:r>
              <a:rPr lang="en-US" dirty="0"/>
              <a:t>Brenna Clarke Gray</a:t>
            </a:r>
          </a:p>
          <a:p>
            <a:pPr marL="285750" indent="-285750">
              <a:buFont typeface="Arial" panose="020B0604020202020204" pitchFamily="34" charset="0"/>
              <a:buChar char="•"/>
            </a:pPr>
            <a:r>
              <a:rPr lang="en-US" dirty="0">
                <a:hlinkClick r:id="rId2"/>
              </a:rPr>
              <a:t>https://drive.google.com/drive/folders/1y5oXw-3RcoHYf_R0dHqQrHRg1Ow5FghN</a:t>
            </a:r>
            <a:r>
              <a:rPr lang="en-US" dirty="0"/>
              <a:t> </a:t>
            </a:r>
          </a:p>
        </p:txBody>
      </p:sp>
      <p:sp>
        <p:nvSpPr>
          <p:cNvPr id="12" name="TextBox 11">
            <a:extLst>
              <a:ext uri="{FF2B5EF4-FFF2-40B4-BE49-F238E27FC236}">
                <a16:creationId xmlns:a16="http://schemas.microsoft.com/office/drawing/2014/main" id="{9849A9C9-B586-02A8-5DA6-C821B32B6F75}"/>
              </a:ext>
            </a:extLst>
          </p:cNvPr>
          <p:cNvSpPr txBox="1"/>
          <p:nvPr/>
        </p:nvSpPr>
        <p:spPr>
          <a:xfrm>
            <a:off x="1031298" y="4019327"/>
            <a:ext cx="10928639" cy="1200329"/>
          </a:xfrm>
          <a:prstGeom prst="rect">
            <a:avLst/>
          </a:prstGeom>
          <a:noFill/>
        </p:spPr>
        <p:txBody>
          <a:bodyPr wrap="square">
            <a:spAutoFit/>
          </a:bodyPr>
          <a:lstStyle/>
          <a:p>
            <a:r>
              <a:rPr lang="en-US" dirty="0"/>
              <a:t>The logic of education is one which values knowledge as a public good, a commons, and a shared human inheritance - Bonnie Stewart  - Beyond </a:t>
            </a:r>
            <a:r>
              <a:rPr lang="en-US" dirty="0" err="1"/>
              <a:t>BigAI</a:t>
            </a:r>
            <a:r>
              <a:rPr lang="en-US" dirty="0"/>
              <a:t>: Agency as Educational Practice</a:t>
            </a:r>
          </a:p>
          <a:p>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480044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2B45C-BC13-E78F-56BB-A297516FBF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9A6AA1B-1595-C39E-3D92-CEAE0850C315}"/>
              </a:ext>
            </a:extLst>
          </p:cNvPr>
          <p:cNvSpPr txBox="1"/>
          <p:nvPr/>
        </p:nvSpPr>
        <p:spPr>
          <a:xfrm>
            <a:off x="1031298" y="653718"/>
            <a:ext cx="8019184" cy="646331"/>
          </a:xfrm>
          <a:prstGeom prst="rect">
            <a:avLst/>
          </a:prstGeom>
          <a:noFill/>
        </p:spPr>
        <p:txBody>
          <a:bodyPr wrap="square">
            <a:spAutoFit/>
          </a:bodyPr>
          <a:lstStyle/>
          <a:p>
            <a:r>
              <a:rPr lang="en-US" b="1" dirty="0"/>
              <a:t>Key services</a:t>
            </a:r>
          </a:p>
          <a:p>
            <a:endParaRPr lang="en-US" dirty="0"/>
          </a:p>
        </p:txBody>
      </p:sp>
      <p:sp>
        <p:nvSpPr>
          <p:cNvPr id="6" name="TextBox 5">
            <a:extLst>
              <a:ext uri="{FF2B5EF4-FFF2-40B4-BE49-F238E27FC236}">
                <a16:creationId xmlns:a16="http://schemas.microsoft.com/office/drawing/2014/main" id="{20BA7892-7466-31DA-960D-DDABFCE729D9}"/>
              </a:ext>
            </a:extLst>
          </p:cNvPr>
          <p:cNvSpPr txBox="1"/>
          <p:nvPr/>
        </p:nvSpPr>
        <p:spPr>
          <a:xfrm>
            <a:off x="6985000" y="1350940"/>
            <a:ext cx="4648200" cy="4524315"/>
          </a:xfrm>
          <a:prstGeom prst="rect">
            <a:avLst/>
          </a:prstGeom>
          <a:noFill/>
        </p:spPr>
        <p:txBody>
          <a:bodyPr wrap="square">
            <a:spAutoFit/>
          </a:bodyPr>
          <a:lstStyle/>
          <a:p>
            <a:r>
              <a:rPr lang="en-US" dirty="0"/>
              <a:t>Key services</a:t>
            </a:r>
          </a:p>
          <a:p>
            <a:pPr marL="285750" indent="-285750">
              <a:buFont typeface="Arial" panose="020B0604020202020204" pitchFamily="34" charset="0"/>
              <a:buChar char="•"/>
            </a:pPr>
            <a:r>
              <a:rPr lang="en-US" dirty="0"/>
              <a:t>kvstore (credentials)</a:t>
            </a:r>
          </a:p>
          <a:p>
            <a:pPr marL="285750" indent="-285750">
              <a:buFont typeface="Arial" panose="020B0604020202020204" pitchFamily="34" charset="0"/>
              <a:buChar char="•"/>
            </a:pPr>
            <a:r>
              <a:rPr lang="en-US" dirty="0" err="1"/>
              <a:t>localRSS</a:t>
            </a:r>
            <a:r>
              <a:rPr lang="en-US" dirty="0"/>
              <a:t> (RSS aggregator)</a:t>
            </a:r>
          </a:p>
          <a:p>
            <a:pPr marL="285750" indent="-285750">
              <a:buFont typeface="Arial" panose="020B0604020202020204" pitchFamily="34" charset="0"/>
              <a:buChar char="•"/>
            </a:pPr>
            <a:r>
              <a:rPr lang="en-US" dirty="0"/>
              <a:t>opml2json (feed parsing)</a:t>
            </a:r>
          </a:p>
          <a:p>
            <a:pPr marL="285750" indent="-285750">
              <a:buFont typeface="Arial" panose="020B0604020202020204" pitchFamily="34" charset="0"/>
              <a:buChar char="•"/>
            </a:pPr>
            <a:r>
              <a:rPr lang="en-US" dirty="0"/>
              <a:t>annotations (annotations)</a:t>
            </a:r>
          </a:p>
          <a:p>
            <a:pPr marL="285750" indent="-285750">
              <a:buFont typeface="Arial" panose="020B0604020202020204" pitchFamily="34" charset="0"/>
              <a:buChar char="•"/>
            </a:pPr>
            <a:r>
              <a:rPr lang="en-US" dirty="0"/>
              <a:t>collab (</a:t>
            </a:r>
            <a:r>
              <a:rPr lang="en-US" dirty="0" err="1"/>
              <a:t>Hocuspocus</a:t>
            </a:r>
            <a:r>
              <a:rPr lang="en-US" dirty="0"/>
              <a:t> collab editor)</a:t>
            </a:r>
          </a:p>
          <a:p>
            <a:pPr marL="285750" indent="-285750">
              <a:buFont typeface="Arial" panose="020B0604020202020204" pitchFamily="34" charset="0"/>
              <a:buChar char="•"/>
            </a:pPr>
            <a:r>
              <a:rPr lang="en-US" dirty="0" err="1"/>
              <a:t>pastebin</a:t>
            </a:r>
            <a:r>
              <a:rPr lang="en-US" dirty="0"/>
              <a:t> - plain file server </a:t>
            </a:r>
          </a:p>
          <a:p>
            <a:pPr marL="285750" indent="-285750">
              <a:buFont typeface="Arial" panose="020B0604020202020204" pitchFamily="34" charset="0"/>
              <a:buChar char="•"/>
            </a:pPr>
            <a:r>
              <a:rPr lang="en-US" dirty="0"/>
              <a:t>discussions (P2P discovery)</a:t>
            </a:r>
          </a:p>
          <a:p>
            <a:pPr marL="285750" indent="-285750">
              <a:buFont typeface="Arial" panose="020B0604020202020204" pitchFamily="34" charset="0"/>
              <a:buChar char="•"/>
            </a:pPr>
            <a:r>
              <a:rPr lang="en-US" dirty="0" err="1"/>
              <a:t>proxyp</a:t>
            </a:r>
            <a:r>
              <a:rPr lang="en-US" dirty="0"/>
              <a:t> (cross-domain proxy)</a:t>
            </a:r>
          </a:p>
          <a:p>
            <a:pPr marL="285750" indent="-285750">
              <a:buFont typeface="Arial" panose="020B0604020202020204" pitchFamily="34" charset="0"/>
              <a:buChar char="•"/>
            </a:pPr>
            <a:r>
              <a:rPr lang="en-US" dirty="0"/>
              <a:t>care (publishing on IPFS)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Clist</a:t>
            </a:r>
            <a:r>
              <a:rPr lang="en-US" dirty="0"/>
              <a:t> browser extension (annotate &amp; collect)</a:t>
            </a:r>
          </a:p>
          <a:p>
            <a:pPr marL="285750" indent="-285750">
              <a:buFont typeface="Arial" panose="020B0604020202020204" pitchFamily="34" charset="0"/>
              <a:buChar char="•"/>
            </a:pPr>
            <a:r>
              <a:rPr lang="en-US" dirty="0"/>
              <a:t>WordPress extension (add DID to RSS feed)</a:t>
            </a:r>
          </a:p>
          <a:p>
            <a:pPr marL="285750" indent="-285750">
              <a:buFont typeface="Arial" panose="020B0604020202020204" pitchFamily="34" charset="0"/>
              <a:buChar char="•"/>
            </a:pPr>
            <a:endParaRPr lang="en-US" dirty="0"/>
          </a:p>
        </p:txBody>
      </p:sp>
      <p:sp>
        <p:nvSpPr>
          <p:cNvPr id="11" name="Rectangle 10">
            <a:extLst>
              <a:ext uri="{FF2B5EF4-FFF2-40B4-BE49-F238E27FC236}">
                <a16:creationId xmlns:a16="http://schemas.microsoft.com/office/drawing/2014/main" id="{AD6B4F0E-AA78-A160-21E0-2F4E2AFEA411}"/>
              </a:ext>
            </a:extLst>
          </p:cNvPr>
          <p:cNvSpPr/>
          <p:nvPr/>
        </p:nvSpPr>
        <p:spPr>
          <a:xfrm>
            <a:off x="3886200" y="4864211"/>
            <a:ext cx="1155700" cy="3681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AD7A747-4C2C-4178-1E08-26A5E3BF43C1}"/>
              </a:ext>
            </a:extLst>
          </p:cNvPr>
          <p:cNvSpPr/>
          <p:nvPr/>
        </p:nvSpPr>
        <p:spPr>
          <a:xfrm>
            <a:off x="2451100" y="2953434"/>
            <a:ext cx="1206500" cy="646331"/>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CList</a:t>
            </a:r>
            <a:endParaRPr lang="en-US" dirty="0">
              <a:solidFill>
                <a:srgbClr val="FF0000"/>
              </a:solidFill>
            </a:endParaRPr>
          </a:p>
        </p:txBody>
      </p:sp>
      <p:sp>
        <p:nvSpPr>
          <p:cNvPr id="14" name="Rectangle 13">
            <a:extLst>
              <a:ext uri="{FF2B5EF4-FFF2-40B4-BE49-F238E27FC236}">
                <a16:creationId xmlns:a16="http://schemas.microsoft.com/office/drawing/2014/main" id="{37BF7062-1C66-DA2E-74EF-0AE7F33131A6}"/>
              </a:ext>
            </a:extLst>
          </p:cNvPr>
          <p:cNvSpPr/>
          <p:nvPr/>
        </p:nvSpPr>
        <p:spPr>
          <a:xfrm>
            <a:off x="641350" y="2129395"/>
            <a:ext cx="1206500" cy="646331"/>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Identity</a:t>
            </a:r>
            <a:endParaRPr lang="en-US" dirty="0">
              <a:solidFill>
                <a:srgbClr val="FF0000"/>
              </a:solidFill>
            </a:endParaRPr>
          </a:p>
        </p:txBody>
      </p:sp>
      <p:sp>
        <p:nvSpPr>
          <p:cNvPr id="15" name="Rectangle 14">
            <a:extLst>
              <a:ext uri="{FF2B5EF4-FFF2-40B4-BE49-F238E27FC236}">
                <a16:creationId xmlns:a16="http://schemas.microsoft.com/office/drawing/2014/main" id="{BD1967AE-944F-BC38-B3ED-E3753584F3A3}"/>
              </a:ext>
            </a:extLst>
          </p:cNvPr>
          <p:cNvSpPr/>
          <p:nvPr/>
        </p:nvSpPr>
        <p:spPr>
          <a:xfrm>
            <a:off x="647700" y="4268570"/>
            <a:ext cx="1206500" cy="646331"/>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RSS / OPML</a:t>
            </a:r>
            <a:endParaRPr lang="en-US" dirty="0">
              <a:solidFill>
                <a:srgbClr val="FF0000"/>
              </a:solidFill>
            </a:endParaRPr>
          </a:p>
        </p:txBody>
      </p:sp>
      <p:sp>
        <p:nvSpPr>
          <p:cNvPr id="16" name="Rectangle 15">
            <a:extLst>
              <a:ext uri="{FF2B5EF4-FFF2-40B4-BE49-F238E27FC236}">
                <a16:creationId xmlns:a16="http://schemas.microsoft.com/office/drawing/2014/main" id="{CB1335C1-A37F-DE80-1490-4804CA6F59EB}"/>
              </a:ext>
            </a:extLst>
          </p:cNvPr>
          <p:cNvSpPr/>
          <p:nvPr/>
        </p:nvSpPr>
        <p:spPr>
          <a:xfrm>
            <a:off x="2590800" y="4725139"/>
            <a:ext cx="1206500" cy="646331"/>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Annotate</a:t>
            </a:r>
            <a:endParaRPr lang="en-US" dirty="0">
              <a:solidFill>
                <a:srgbClr val="FF0000"/>
              </a:solidFill>
            </a:endParaRPr>
          </a:p>
        </p:txBody>
      </p:sp>
      <p:sp>
        <p:nvSpPr>
          <p:cNvPr id="17" name="Rectangle 16">
            <a:extLst>
              <a:ext uri="{FF2B5EF4-FFF2-40B4-BE49-F238E27FC236}">
                <a16:creationId xmlns:a16="http://schemas.microsoft.com/office/drawing/2014/main" id="{C145CD28-90D7-C60B-2B1D-12C9B66AB844}"/>
              </a:ext>
            </a:extLst>
          </p:cNvPr>
          <p:cNvSpPr/>
          <p:nvPr/>
        </p:nvSpPr>
        <p:spPr>
          <a:xfrm>
            <a:off x="4076700" y="1803576"/>
            <a:ext cx="1206500" cy="646331"/>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Collab Editor</a:t>
            </a:r>
            <a:endParaRPr lang="en-US" dirty="0">
              <a:solidFill>
                <a:srgbClr val="FF0000"/>
              </a:solidFill>
            </a:endParaRPr>
          </a:p>
        </p:txBody>
      </p:sp>
      <p:sp>
        <p:nvSpPr>
          <p:cNvPr id="18" name="Rectangle 17">
            <a:extLst>
              <a:ext uri="{FF2B5EF4-FFF2-40B4-BE49-F238E27FC236}">
                <a16:creationId xmlns:a16="http://schemas.microsoft.com/office/drawing/2014/main" id="{F19DCE50-E960-FD65-954E-6F7BF8883694}"/>
              </a:ext>
            </a:extLst>
          </p:cNvPr>
          <p:cNvSpPr/>
          <p:nvPr/>
        </p:nvSpPr>
        <p:spPr>
          <a:xfrm>
            <a:off x="5040890" y="2966766"/>
            <a:ext cx="1206500" cy="646331"/>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File Server</a:t>
            </a:r>
            <a:endParaRPr lang="en-US" dirty="0">
              <a:solidFill>
                <a:srgbClr val="FF0000"/>
              </a:solidFill>
            </a:endParaRPr>
          </a:p>
        </p:txBody>
      </p:sp>
      <p:sp>
        <p:nvSpPr>
          <p:cNvPr id="19" name="Rectangle 18">
            <a:extLst>
              <a:ext uri="{FF2B5EF4-FFF2-40B4-BE49-F238E27FC236}">
                <a16:creationId xmlns:a16="http://schemas.microsoft.com/office/drawing/2014/main" id="{B600B785-8831-4FFA-085A-DE19490BF0D9}"/>
              </a:ext>
            </a:extLst>
          </p:cNvPr>
          <p:cNvSpPr/>
          <p:nvPr/>
        </p:nvSpPr>
        <p:spPr>
          <a:xfrm>
            <a:off x="2203450" y="1296768"/>
            <a:ext cx="1454150" cy="646331"/>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Discussions</a:t>
            </a:r>
            <a:endParaRPr lang="en-US" dirty="0">
              <a:solidFill>
                <a:srgbClr val="FF0000"/>
              </a:solidFill>
            </a:endParaRPr>
          </a:p>
        </p:txBody>
      </p:sp>
      <p:sp>
        <p:nvSpPr>
          <p:cNvPr id="20" name="Rectangle 19">
            <a:extLst>
              <a:ext uri="{FF2B5EF4-FFF2-40B4-BE49-F238E27FC236}">
                <a16:creationId xmlns:a16="http://schemas.microsoft.com/office/drawing/2014/main" id="{81DA322A-5398-A471-FB0C-E2B094CFA89C}"/>
              </a:ext>
            </a:extLst>
          </p:cNvPr>
          <p:cNvSpPr/>
          <p:nvPr/>
        </p:nvSpPr>
        <p:spPr>
          <a:xfrm>
            <a:off x="4578350" y="4084928"/>
            <a:ext cx="1206500" cy="646331"/>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Publishing</a:t>
            </a:r>
            <a:endParaRPr lang="en-US" dirty="0">
              <a:solidFill>
                <a:srgbClr val="FF0000"/>
              </a:solidFill>
            </a:endParaRPr>
          </a:p>
        </p:txBody>
      </p:sp>
      <p:cxnSp>
        <p:nvCxnSpPr>
          <p:cNvPr id="22" name="Straight Connector 21">
            <a:extLst>
              <a:ext uri="{FF2B5EF4-FFF2-40B4-BE49-F238E27FC236}">
                <a16:creationId xmlns:a16="http://schemas.microsoft.com/office/drawing/2014/main" id="{01CE2910-A97C-927E-D94B-7248A6CB9643}"/>
              </a:ext>
            </a:extLst>
          </p:cNvPr>
          <p:cNvCxnSpPr>
            <a:stCxn id="19" idx="2"/>
            <a:endCxn id="13" idx="0"/>
          </p:cNvCxnSpPr>
          <p:nvPr/>
        </p:nvCxnSpPr>
        <p:spPr>
          <a:xfrm>
            <a:off x="2930525" y="1943099"/>
            <a:ext cx="123825" cy="101033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5BCE6F7-02DC-AE4E-8B89-2CAD47818C36}"/>
              </a:ext>
            </a:extLst>
          </p:cNvPr>
          <p:cNvCxnSpPr>
            <a:stCxn id="14" idx="3"/>
            <a:endCxn id="13" idx="1"/>
          </p:cNvCxnSpPr>
          <p:nvPr/>
        </p:nvCxnSpPr>
        <p:spPr>
          <a:xfrm>
            <a:off x="1847850" y="2452561"/>
            <a:ext cx="603250" cy="8240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F72AD37-5B36-721D-3ED7-097C3CE95D39}"/>
              </a:ext>
            </a:extLst>
          </p:cNvPr>
          <p:cNvCxnSpPr>
            <a:stCxn id="15" idx="3"/>
            <a:endCxn id="13" idx="1"/>
          </p:cNvCxnSpPr>
          <p:nvPr/>
        </p:nvCxnSpPr>
        <p:spPr>
          <a:xfrm flipV="1">
            <a:off x="1854200" y="3276600"/>
            <a:ext cx="596900" cy="1315136"/>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B1F0BE6-B327-1436-209F-4240735507B6}"/>
              </a:ext>
            </a:extLst>
          </p:cNvPr>
          <p:cNvCxnSpPr>
            <a:stCxn id="16" idx="0"/>
            <a:endCxn id="13" idx="2"/>
          </p:cNvCxnSpPr>
          <p:nvPr/>
        </p:nvCxnSpPr>
        <p:spPr>
          <a:xfrm flipH="1" flipV="1">
            <a:off x="3054350" y="3599765"/>
            <a:ext cx="139700" cy="1125374"/>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D9BE796-9E73-D514-4D08-E7B7964152F9}"/>
              </a:ext>
            </a:extLst>
          </p:cNvPr>
          <p:cNvCxnSpPr>
            <a:stCxn id="20" idx="0"/>
            <a:endCxn id="13" idx="3"/>
          </p:cNvCxnSpPr>
          <p:nvPr/>
        </p:nvCxnSpPr>
        <p:spPr>
          <a:xfrm flipH="1" flipV="1">
            <a:off x="3657600" y="3276600"/>
            <a:ext cx="1524000" cy="80832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77BDBB8-C96A-51D3-6C98-3B5B3963C0C5}"/>
              </a:ext>
            </a:extLst>
          </p:cNvPr>
          <p:cNvCxnSpPr>
            <a:stCxn id="18" idx="1"/>
            <a:endCxn id="13" idx="3"/>
          </p:cNvCxnSpPr>
          <p:nvPr/>
        </p:nvCxnSpPr>
        <p:spPr>
          <a:xfrm flipH="1" flipV="1">
            <a:off x="3657600" y="3276600"/>
            <a:ext cx="1383290" cy="1333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34BE8F2-822F-7DA5-43FC-E2C720A26280}"/>
              </a:ext>
            </a:extLst>
          </p:cNvPr>
          <p:cNvCxnSpPr>
            <a:stCxn id="17" idx="1"/>
            <a:endCxn id="13" idx="0"/>
          </p:cNvCxnSpPr>
          <p:nvPr/>
        </p:nvCxnSpPr>
        <p:spPr>
          <a:xfrm flipH="1">
            <a:off x="3054350" y="2126742"/>
            <a:ext cx="1022350" cy="82669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1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C202B-0B44-719F-FECD-537A0C9559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1D2467A-A1EF-0433-A399-BD5358C4661A}"/>
              </a:ext>
            </a:extLst>
          </p:cNvPr>
          <p:cNvSpPr txBox="1"/>
          <p:nvPr/>
        </p:nvSpPr>
        <p:spPr>
          <a:xfrm>
            <a:off x="1031298" y="653718"/>
            <a:ext cx="8019184" cy="646331"/>
          </a:xfrm>
          <a:prstGeom prst="rect">
            <a:avLst/>
          </a:prstGeom>
          <a:noFill/>
        </p:spPr>
        <p:txBody>
          <a:bodyPr wrap="square">
            <a:spAutoFit/>
          </a:bodyPr>
          <a:lstStyle/>
          <a:p>
            <a:r>
              <a:rPr lang="en-US" b="1" dirty="0"/>
              <a:t>Deployment</a:t>
            </a:r>
          </a:p>
          <a:p>
            <a:endParaRPr lang="en-US" dirty="0"/>
          </a:p>
        </p:txBody>
      </p:sp>
      <p:sp>
        <p:nvSpPr>
          <p:cNvPr id="2" name="TextBox 1">
            <a:extLst>
              <a:ext uri="{FF2B5EF4-FFF2-40B4-BE49-F238E27FC236}">
                <a16:creationId xmlns:a16="http://schemas.microsoft.com/office/drawing/2014/main" id="{294BD00C-6D2E-871C-658D-8936E38F2CD0}"/>
              </a:ext>
            </a:extLst>
          </p:cNvPr>
          <p:cNvSpPr txBox="1"/>
          <p:nvPr/>
        </p:nvSpPr>
        <p:spPr>
          <a:xfrm>
            <a:off x="1031298" y="1373970"/>
            <a:ext cx="5064702" cy="3416320"/>
          </a:xfrm>
          <a:prstGeom prst="rect">
            <a:avLst/>
          </a:prstGeom>
          <a:noFill/>
        </p:spPr>
        <p:txBody>
          <a:bodyPr wrap="square">
            <a:spAutoFit/>
          </a:bodyPr>
          <a:lstStyle/>
          <a:p>
            <a:pPr marL="285750" indent="-285750">
              <a:buFont typeface="Arial" panose="020B0604020202020204" pitchFamily="34" charset="0"/>
              <a:buChar char="•"/>
            </a:pPr>
            <a:r>
              <a:rPr lang="en-US" dirty="0"/>
              <a:t>Static files served by Caddy — no server-side processing</a:t>
            </a:r>
          </a:p>
          <a:p>
            <a:pPr marL="285750" indent="-285750">
              <a:buFont typeface="Arial" panose="020B0604020202020204" pitchFamily="34" charset="0"/>
              <a:buChar char="•"/>
            </a:pPr>
            <a:r>
              <a:rPr lang="en-US" dirty="0"/>
              <a:t>Supporting services run in Docker containers on the same VPS, each on the web network, reverse-proxied by Caddy</a:t>
            </a:r>
          </a:p>
          <a:p>
            <a:pPr marL="285750" indent="-285750">
              <a:buFont typeface="Arial" panose="020B0604020202020204" pitchFamily="34" charset="0"/>
              <a:buChar char="•"/>
            </a:pPr>
            <a:r>
              <a:rPr lang="en-US" dirty="0"/>
              <a:t>CORS handled entirely in Caddy (not in Flask), to avoid OPTIONS header injection failures with flask-</a:t>
            </a:r>
            <a:r>
              <a:rPr lang="en-US" dirty="0" err="1"/>
              <a:t>cors</a:t>
            </a:r>
            <a:endParaRPr lang="en-US" dirty="0"/>
          </a:p>
          <a:p>
            <a:pPr marL="285750" indent="-285750">
              <a:buFont typeface="Arial" panose="020B0604020202020204" pitchFamily="34" charset="0"/>
              <a:buChar char="•"/>
            </a:pPr>
            <a:r>
              <a:rPr lang="en-US" dirty="0"/>
              <a:t>Desktop launcher: PKCE OAuth flow bridged via </a:t>
            </a:r>
            <a:r>
              <a:rPr lang="en-US" dirty="0" err="1"/>
              <a:t>callback.html?local_port</a:t>
            </a:r>
            <a:r>
              <a:rPr lang="en-US" dirty="0"/>
              <a:t>=PORT to handle HTTP-only localhost</a:t>
            </a:r>
          </a:p>
          <a:p>
            <a:endParaRPr lang="en-US" dirty="0"/>
          </a:p>
        </p:txBody>
      </p:sp>
      <p:pic>
        <p:nvPicPr>
          <p:cNvPr id="9" name="Picture 8">
            <a:extLst>
              <a:ext uri="{FF2B5EF4-FFF2-40B4-BE49-F238E27FC236}">
                <a16:creationId xmlns:a16="http://schemas.microsoft.com/office/drawing/2014/main" id="{D6A6A234-EF67-1BAE-8325-C5CEA1D162AD}"/>
              </a:ext>
            </a:extLst>
          </p:cNvPr>
          <p:cNvPicPr>
            <a:picLocks noChangeAspect="1"/>
          </p:cNvPicPr>
          <p:nvPr/>
        </p:nvPicPr>
        <p:blipFill>
          <a:blip r:embed="rId2"/>
          <a:stretch>
            <a:fillRect/>
          </a:stretch>
        </p:blipFill>
        <p:spPr>
          <a:xfrm>
            <a:off x="1031299" y="4981874"/>
            <a:ext cx="5572702" cy="1222408"/>
          </a:xfrm>
          <a:prstGeom prst="rect">
            <a:avLst/>
          </a:prstGeom>
        </p:spPr>
      </p:pic>
      <p:sp>
        <p:nvSpPr>
          <p:cNvPr id="11" name="Rectangle 10">
            <a:extLst>
              <a:ext uri="{FF2B5EF4-FFF2-40B4-BE49-F238E27FC236}">
                <a16:creationId xmlns:a16="http://schemas.microsoft.com/office/drawing/2014/main" id="{7AEB116D-29EF-0AC3-7C3D-ED886202E3C1}"/>
              </a:ext>
            </a:extLst>
          </p:cNvPr>
          <p:cNvSpPr/>
          <p:nvPr/>
        </p:nvSpPr>
        <p:spPr>
          <a:xfrm>
            <a:off x="3886200" y="4864211"/>
            <a:ext cx="1155700" cy="3681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91165D7-2071-2F66-DF78-5959BD6FBE51}"/>
              </a:ext>
            </a:extLst>
          </p:cNvPr>
          <p:cNvPicPr>
            <a:picLocks noChangeAspect="1"/>
          </p:cNvPicPr>
          <p:nvPr/>
        </p:nvPicPr>
        <p:blipFill>
          <a:blip r:embed="rId3"/>
          <a:stretch>
            <a:fillRect/>
          </a:stretch>
        </p:blipFill>
        <p:spPr>
          <a:xfrm>
            <a:off x="7412037" y="1373970"/>
            <a:ext cx="3895725" cy="4467225"/>
          </a:xfrm>
          <a:prstGeom prst="rect">
            <a:avLst/>
          </a:prstGeom>
        </p:spPr>
      </p:pic>
    </p:spTree>
    <p:extLst>
      <p:ext uri="{BB962C8B-B14F-4D97-AF65-F5344CB8AC3E}">
        <p14:creationId xmlns:p14="http://schemas.microsoft.com/office/powerpoint/2010/main" val="712914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75;p54">
            <a:extLst>
              <a:ext uri="{FF2B5EF4-FFF2-40B4-BE49-F238E27FC236}">
                <a16:creationId xmlns:a16="http://schemas.microsoft.com/office/drawing/2014/main" id="{252DDDC7-DF62-C29D-5E8D-56C4F7B405DD}"/>
              </a:ext>
            </a:extLst>
          </p:cNvPr>
          <p:cNvSpPr txBox="1">
            <a:spLocks/>
          </p:cNvSpPr>
          <p:nvPr/>
        </p:nvSpPr>
        <p:spPr>
          <a:xfrm>
            <a:off x="734300" y="1104125"/>
            <a:ext cx="7916700" cy="7896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rgbClr val="009944"/>
              </a:buClr>
              <a:buSzPts val="4400"/>
              <a:buFont typeface="Libre Franklin Medium"/>
              <a:buNone/>
            </a:pPr>
            <a:r>
              <a:rPr lang="en-US" sz="3500">
                <a:latin typeface="Libre Franklin"/>
                <a:ea typeface="Libre Franklin"/>
                <a:cs typeface="Libre Franklin"/>
                <a:sym typeface="Libre Franklin"/>
              </a:rPr>
              <a:t>Stephen Downes</a:t>
            </a:r>
          </a:p>
        </p:txBody>
      </p:sp>
      <p:pic>
        <p:nvPicPr>
          <p:cNvPr id="3" name="Google Shape;376;p54">
            <a:extLst>
              <a:ext uri="{FF2B5EF4-FFF2-40B4-BE49-F238E27FC236}">
                <a16:creationId xmlns:a16="http://schemas.microsoft.com/office/drawing/2014/main" id="{68AB0FF4-B0DC-8972-1AD4-D3B337CA9140}"/>
              </a:ext>
            </a:extLst>
          </p:cNvPr>
          <p:cNvPicPr preferRelativeResize="0"/>
          <p:nvPr/>
        </p:nvPicPr>
        <p:blipFill>
          <a:blip r:embed="rId2">
            <a:alphaModFix/>
          </a:blip>
          <a:stretch>
            <a:fillRect/>
          </a:stretch>
        </p:blipFill>
        <p:spPr>
          <a:xfrm>
            <a:off x="4572000" y="2088125"/>
            <a:ext cx="3086100" cy="2933700"/>
          </a:xfrm>
          <a:prstGeom prst="rect">
            <a:avLst/>
          </a:prstGeom>
          <a:noFill/>
          <a:ln>
            <a:noFill/>
          </a:ln>
        </p:spPr>
      </p:pic>
      <p:sp>
        <p:nvSpPr>
          <p:cNvPr id="4" name="Google Shape;377;p54">
            <a:extLst>
              <a:ext uri="{FF2B5EF4-FFF2-40B4-BE49-F238E27FC236}">
                <a16:creationId xmlns:a16="http://schemas.microsoft.com/office/drawing/2014/main" id="{1B66BF2D-9BA9-7A6E-1FE5-1D6E82095941}"/>
              </a:ext>
            </a:extLst>
          </p:cNvPr>
          <p:cNvSpPr txBox="1"/>
          <p:nvPr/>
        </p:nvSpPr>
        <p:spPr>
          <a:xfrm>
            <a:off x="911125" y="2271550"/>
            <a:ext cx="2785200" cy="5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u="sng">
                <a:solidFill>
                  <a:schemeClr val="hlink"/>
                </a:solidFill>
                <a:latin typeface="Libre Franklin"/>
                <a:ea typeface="Libre Franklin"/>
                <a:cs typeface="Libre Franklin"/>
                <a:sym typeface="Libre Franklin"/>
                <a:hlinkClick r:id="rId3"/>
              </a:rPr>
              <a:t>https://www.downes.ca</a:t>
            </a:r>
            <a:endParaRPr sz="1800">
              <a:latin typeface="Libre Franklin"/>
              <a:ea typeface="Libre Franklin"/>
              <a:cs typeface="Libre Franklin"/>
              <a:sym typeface="Libre Franklin"/>
            </a:endParaRPr>
          </a:p>
          <a:p>
            <a:pPr marL="0" lvl="0" indent="0" algn="l" rtl="0">
              <a:spcBef>
                <a:spcPts val="0"/>
              </a:spcBef>
              <a:spcAft>
                <a:spcPts val="0"/>
              </a:spcAft>
              <a:buNone/>
            </a:pPr>
            <a:endParaRPr>
              <a:latin typeface="Libre Franklin"/>
              <a:ea typeface="Libre Franklin"/>
              <a:cs typeface="Libre Franklin"/>
              <a:sym typeface="Libre Franklin"/>
            </a:endParaRPr>
          </a:p>
        </p:txBody>
      </p:sp>
    </p:spTree>
    <p:extLst>
      <p:ext uri="{BB962C8B-B14F-4D97-AF65-F5344CB8AC3E}">
        <p14:creationId xmlns:p14="http://schemas.microsoft.com/office/powerpoint/2010/main" val="147910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EBC4D-01FF-A61E-FB6B-97CC1E31410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2C2433C-1912-3906-8B7C-E5718D323E3B}"/>
              </a:ext>
            </a:extLst>
          </p:cNvPr>
          <p:cNvSpPr txBox="1"/>
          <p:nvPr/>
        </p:nvSpPr>
        <p:spPr>
          <a:xfrm>
            <a:off x="1031298" y="653718"/>
            <a:ext cx="5660447" cy="954107"/>
          </a:xfrm>
          <a:prstGeom prst="rect">
            <a:avLst/>
          </a:prstGeom>
          <a:noFill/>
        </p:spPr>
        <p:txBody>
          <a:bodyPr wrap="square">
            <a:spAutoFit/>
          </a:bodyPr>
          <a:lstStyle/>
          <a:p>
            <a:r>
              <a:rPr lang="en-US" sz="2000" b="1" dirty="0"/>
              <a:t>The problem with platforms</a:t>
            </a:r>
          </a:p>
          <a:p>
            <a:endParaRPr lang="en-US" dirty="0"/>
          </a:p>
          <a:p>
            <a:endParaRPr lang="en-US" dirty="0"/>
          </a:p>
        </p:txBody>
      </p:sp>
      <p:sp>
        <p:nvSpPr>
          <p:cNvPr id="6" name="TextBox 5">
            <a:extLst>
              <a:ext uri="{FF2B5EF4-FFF2-40B4-BE49-F238E27FC236}">
                <a16:creationId xmlns:a16="http://schemas.microsoft.com/office/drawing/2014/main" id="{55540D52-6C20-7919-5421-0867D742672A}"/>
              </a:ext>
            </a:extLst>
          </p:cNvPr>
          <p:cNvSpPr txBox="1"/>
          <p:nvPr/>
        </p:nvSpPr>
        <p:spPr>
          <a:xfrm>
            <a:off x="1031299" y="1484991"/>
            <a:ext cx="5064702" cy="2585323"/>
          </a:xfrm>
          <a:prstGeom prst="rect">
            <a:avLst/>
          </a:prstGeom>
          <a:noFill/>
        </p:spPr>
        <p:txBody>
          <a:bodyPr wrap="square">
            <a:spAutoFit/>
          </a:bodyPr>
          <a:lstStyle/>
          <a:p>
            <a:r>
              <a:rPr lang="en-US" dirty="0"/>
              <a:t>In the LMS era, the platform organized the learning experience.</a:t>
            </a:r>
          </a:p>
          <a:p>
            <a:endParaRPr lang="en-US" dirty="0"/>
          </a:p>
          <a:p>
            <a:r>
              <a:rPr lang="en-US" dirty="0"/>
              <a:t>Today, we’re just adding AI to the platform. </a:t>
            </a:r>
          </a:p>
          <a:p>
            <a:endParaRPr lang="en-US" dirty="0"/>
          </a:p>
          <a:p>
            <a:r>
              <a:rPr lang="en-US" dirty="0"/>
              <a:t>Learners do not define their own learning environment. It is defined for them by institutions, vendors, recommender systems, or AI defaults.</a:t>
            </a:r>
          </a:p>
          <a:p>
            <a:endParaRPr lang="en-US" dirty="0"/>
          </a:p>
        </p:txBody>
      </p:sp>
      <p:pic>
        <p:nvPicPr>
          <p:cNvPr id="9" name="Picture 8">
            <a:extLst>
              <a:ext uri="{FF2B5EF4-FFF2-40B4-BE49-F238E27FC236}">
                <a16:creationId xmlns:a16="http://schemas.microsoft.com/office/drawing/2014/main" id="{9BCF6B3D-F33D-1571-8EA3-5412C0485359}"/>
              </a:ext>
            </a:extLst>
          </p:cNvPr>
          <p:cNvPicPr>
            <a:picLocks noChangeAspect="1"/>
          </p:cNvPicPr>
          <p:nvPr/>
        </p:nvPicPr>
        <p:blipFill>
          <a:blip r:embed="rId2"/>
          <a:stretch>
            <a:fillRect/>
          </a:stretch>
        </p:blipFill>
        <p:spPr>
          <a:xfrm>
            <a:off x="7034299" y="1402773"/>
            <a:ext cx="3985260" cy="3622964"/>
          </a:xfrm>
          <a:prstGeom prst="rect">
            <a:avLst/>
          </a:prstGeom>
        </p:spPr>
      </p:pic>
      <p:sp>
        <p:nvSpPr>
          <p:cNvPr id="11" name="TextBox 10">
            <a:extLst>
              <a:ext uri="{FF2B5EF4-FFF2-40B4-BE49-F238E27FC236}">
                <a16:creationId xmlns:a16="http://schemas.microsoft.com/office/drawing/2014/main" id="{F90BB14D-5284-EF9E-9E7A-891C35ACC1B2}"/>
              </a:ext>
            </a:extLst>
          </p:cNvPr>
          <p:cNvSpPr txBox="1"/>
          <p:nvPr/>
        </p:nvSpPr>
        <p:spPr>
          <a:xfrm>
            <a:off x="5738380" y="5755517"/>
            <a:ext cx="6094268" cy="646331"/>
          </a:xfrm>
          <a:prstGeom prst="rect">
            <a:avLst/>
          </a:prstGeom>
          <a:noFill/>
        </p:spPr>
        <p:txBody>
          <a:bodyPr wrap="square">
            <a:spAutoFit/>
          </a:bodyPr>
          <a:lstStyle/>
          <a:p>
            <a:r>
              <a:rPr lang="en-US" dirty="0"/>
              <a:t>Image: LMSpedia </a:t>
            </a:r>
            <a:r>
              <a:rPr lang="en-US" dirty="0">
                <a:hlinkClick r:id="rId3"/>
              </a:rPr>
              <a:t>https://lmspedia.org/lms-components-explained-core-features-architecture/</a:t>
            </a:r>
            <a:r>
              <a:rPr lang="en-US" dirty="0"/>
              <a:t> </a:t>
            </a:r>
          </a:p>
        </p:txBody>
      </p:sp>
    </p:spTree>
    <p:extLst>
      <p:ext uri="{BB962C8B-B14F-4D97-AF65-F5344CB8AC3E}">
        <p14:creationId xmlns:p14="http://schemas.microsoft.com/office/powerpoint/2010/main" val="3219292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0631E-E694-19D4-89BA-885A48399B0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D8BBEDA-0FA6-8BAD-2DA3-DDC6B3480F43}"/>
              </a:ext>
            </a:extLst>
          </p:cNvPr>
          <p:cNvSpPr txBox="1"/>
          <p:nvPr/>
        </p:nvSpPr>
        <p:spPr>
          <a:xfrm>
            <a:off x="1031298" y="653718"/>
            <a:ext cx="7821757" cy="954107"/>
          </a:xfrm>
          <a:prstGeom prst="rect">
            <a:avLst/>
          </a:prstGeom>
          <a:noFill/>
        </p:spPr>
        <p:txBody>
          <a:bodyPr wrap="square">
            <a:spAutoFit/>
          </a:bodyPr>
          <a:lstStyle/>
          <a:p>
            <a:r>
              <a:rPr lang="en-US" sz="2000" b="1" dirty="0"/>
              <a:t>We have often make the wrong choices in education</a:t>
            </a:r>
          </a:p>
          <a:p>
            <a:endParaRPr lang="en-US" dirty="0"/>
          </a:p>
          <a:p>
            <a:endParaRPr lang="en-US" dirty="0"/>
          </a:p>
        </p:txBody>
      </p:sp>
      <p:pic>
        <p:nvPicPr>
          <p:cNvPr id="4" name="Picture 3">
            <a:extLst>
              <a:ext uri="{FF2B5EF4-FFF2-40B4-BE49-F238E27FC236}">
                <a16:creationId xmlns:a16="http://schemas.microsoft.com/office/drawing/2014/main" id="{16091EDF-CA35-52DE-E89B-2A5204D2D8D8}"/>
              </a:ext>
            </a:extLst>
          </p:cNvPr>
          <p:cNvPicPr>
            <a:picLocks noChangeAspect="1"/>
          </p:cNvPicPr>
          <p:nvPr/>
        </p:nvPicPr>
        <p:blipFill>
          <a:blip r:embed="rId2"/>
          <a:stretch>
            <a:fillRect/>
          </a:stretch>
        </p:blipFill>
        <p:spPr>
          <a:xfrm>
            <a:off x="1031298" y="1345958"/>
            <a:ext cx="6279268" cy="4769162"/>
          </a:xfrm>
          <a:prstGeom prst="rect">
            <a:avLst/>
          </a:prstGeom>
          <a:ln w="3175">
            <a:solidFill>
              <a:schemeClr val="tx1"/>
            </a:solidFill>
          </a:ln>
        </p:spPr>
      </p:pic>
      <p:sp>
        <p:nvSpPr>
          <p:cNvPr id="7" name="TextBox 6">
            <a:extLst>
              <a:ext uri="{FF2B5EF4-FFF2-40B4-BE49-F238E27FC236}">
                <a16:creationId xmlns:a16="http://schemas.microsoft.com/office/drawing/2014/main" id="{4B2B7D34-2FEF-655D-ACBA-5F802AE6C7B1}"/>
              </a:ext>
            </a:extLst>
          </p:cNvPr>
          <p:cNvSpPr txBox="1"/>
          <p:nvPr/>
        </p:nvSpPr>
        <p:spPr>
          <a:xfrm>
            <a:off x="8097679" y="1231658"/>
            <a:ext cx="3522519" cy="4247317"/>
          </a:xfrm>
          <a:prstGeom prst="rect">
            <a:avLst/>
          </a:prstGeom>
          <a:noFill/>
        </p:spPr>
        <p:txBody>
          <a:bodyPr wrap="square">
            <a:spAutoFit/>
          </a:bodyPr>
          <a:lstStyle/>
          <a:p>
            <a:r>
              <a:rPr lang="en-US" dirty="0"/>
              <a:t>The point of learning in an</a:t>
            </a:r>
          </a:p>
          <a:p>
            <a:r>
              <a:rPr lang="en-US" dirty="0"/>
              <a:t>asset frame is not to fill a hole in the student or assume that they have the wrong knowledge upon entry to higher education classrooms, but to enable students to share their knowledge openly and to build on that knowledge in ways that benefit the learning of student and the learning of the class</a:t>
            </a:r>
          </a:p>
          <a:p>
            <a:endParaRPr lang="en-US" dirty="0"/>
          </a:p>
          <a:p>
            <a:r>
              <a:rPr lang="en-US" dirty="0"/>
              <a:t>Clarissa Sorensen-Unruh </a:t>
            </a:r>
            <a:r>
              <a:rPr lang="en-US" dirty="0">
                <a:hlinkClick r:id="rId3"/>
              </a:rPr>
              <a:t>https://www.lifescied.org/doi/pdf/10.1187/cbe.24-01-0031</a:t>
            </a:r>
            <a:r>
              <a:rPr lang="en-US" dirty="0"/>
              <a:t> </a:t>
            </a:r>
          </a:p>
        </p:txBody>
      </p:sp>
    </p:spTree>
    <p:extLst>
      <p:ext uri="{BB962C8B-B14F-4D97-AF65-F5344CB8AC3E}">
        <p14:creationId xmlns:p14="http://schemas.microsoft.com/office/powerpoint/2010/main" val="231757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018B4-DC8F-D480-399D-AF02468D6D3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B0E1BEC-EF2A-FB80-D8FF-35D3E377164E}"/>
              </a:ext>
            </a:extLst>
          </p:cNvPr>
          <p:cNvSpPr txBox="1"/>
          <p:nvPr/>
        </p:nvSpPr>
        <p:spPr>
          <a:xfrm>
            <a:off x="1031298" y="653718"/>
            <a:ext cx="4236893" cy="2616101"/>
          </a:xfrm>
          <a:prstGeom prst="rect">
            <a:avLst/>
          </a:prstGeom>
          <a:noFill/>
        </p:spPr>
        <p:txBody>
          <a:bodyPr wrap="square">
            <a:spAutoFit/>
          </a:bodyPr>
          <a:lstStyle/>
          <a:p>
            <a:r>
              <a:rPr lang="en-US" sz="2000" b="1" dirty="0"/>
              <a:t>Digital Platform Charter of Rights</a:t>
            </a:r>
          </a:p>
          <a:p>
            <a:endParaRPr lang="en-US" dirty="0"/>
          </a:p>
          <a:p>
            <a:r>
              <a:rPr lang="en-US" dirty="0"/>
              <a:t>A declaration of fundamental rights and principles for ethical digital platforms, ensuring privacy, dignity, and fairness in online spaces. </a:t>
            </a:r>
          </a:p>
          <a:p>
            <a:endParaRPr lang="en-US" dirty="0"/>
          </a:p>
          <a:p>
            <a:r>
              <a:rPr lang="en-US" dirty="0">
                <a:hlinkClick r:id="rId2"/>
              </a:rPr>
              <a:t>https://respectfulplatforms.org/</a:t>
            </a:r>
            <a:r>
              <a:rPr lang="en-US" dirty="0"/>
              <a:t> </a:t>
            </a:r>
          </a:p>
          <a:p>
            <a:endParaRPr lang="en-US" dirty="0"/>
          </a:p>
        </p:txBody>
      </p:sp>
      <p:sp>
        <p:nvSpPr>
          <p:cNvPr id="4" name="TextBox 3">
            <a:extLst>
              <a:ext uri="{FF2B5EF4-FFF2-40B4-BE49-F238E27FC236}">
                <a16:creationId xmlns:a16="http://schemas.microsoft.com/office/drawing/2014/main" id="{C5FDBF42-8DBA-F009-6874-2A6FEB1A3CC6}"/>
              </a:ext>
            </a:extLst>
          </p:cNvPr>
          <p:cNvSpPr txBox="1"/>
          <p:nvPr/>
        </p:nvSpPr>
        <p:spPr>
          <a:xfrm>
            <a:off x="6096000" y="930717"/>
            <a:ext cx="5541818" cy="3724096"/>
          </a:xfrm>
          <a:prstGeom prst="rect">
            <a:avLst/>
          </a:prstGeom>
          <a:noFill/>
        </p:spPr>
        <p:txBody>
          <a:bodyPr wrap="square">
            <a:spAutoFit/>
          </a:bodyPr>
          <a:lstStyle/>
          <a:p>
            <a:r>
              <a:rPr lang="en-US" sz="2000" b="1" dirty="0"/>
              <a:t> </a:t>
            </a:r>
            <a:endParaRPr lang="en-US" dirty="0"/>
          </a:p>
          <a:p>
            <a:pPr marL="285750" indent="-285750">
              <a:buFont typeface="Arial" panose="020B0604020202020204" pitchFamily="34" charset="0"/>
              <a:buChar char="•"/>
            </a:pPr>
            <a:r>
              <a:rPr lang="en-US" dirty="0"/>
              <a:t>Right to privacy</a:t>
            </a:r>
          </a:p>
          <a:p>
            <a:pPr marL="285750" indent="-285750">
              <a:buFont typeface="Arial" panose="020B0604020202020204" pitchFamily="34" charset="0"/>
              <a:buChar char="•"/>
            </a:pPr>
            <a:r>
              <a:rPr lang="en-US" dirty="0"/>
              <a:t>Freedom from surveillance</a:t>
            </a:r>
          </a:p>
          <a:p>
            <a:pPr marL="285750" indent="-285750">
              <a:buFont typeface="Arial" panose="020B0604020202020204" pitchFamily="34" charset="0"/>
              <a:buChar char="•"/>
            </a:pPr>
            <a:r>
              <a:rPr lang="en-US" dirty="0"/>
              <a:t>Safeguards against hate speech</a:t>
            </a:r>
          </a:p>
          <a:p>
            <a:pPr marL="285750" indent="-285750">
              <a:buFont typeface="Arial" panose="020B0604020202020204" pitchFamily="34" charset="0"/>
              <a:buChar char="•"/>
            </a:pPr>
            <a:r>
              <a:rPr lang="en-US" dirty="0"/>
              <a:t>Strong protections for vulnerable communities</a:t>
            </a:r>
          </a:p>
          <a:p>
            <a:pPr marL="285750" indent="-285750">
              <a:buFont typeface="Arial" panose="020B0604020202020204" pitchFamily="34" charset="0"/>
              <a:buChar char="•"/>
            </a:pPr>
            <a:r>
              <a:rPr lang="en-US" dirty="0"/>
              <a:t>Data portability and user agency</a:t>
            </a:r>
          </a:p>
          <a:p>
            <a:pPr marL="285750" indent="-285750">
              <a:buFont typeface="Arial" panose="020B0604020202020204" pitchFamily="34" charset="0"/>
              <a:buChar char="•"/>
            </a:pPr>
            <a:r>
              <a:rPr lang="en-US" dirty="0"/>
              <a:t>Transparency and accountability</a:t>
            </a:r>
          </a:p>
          <a:p>
            <a:pPr marL="285750" indent="-285750">
              <a:buFont typeface="Arial" panose="020B0604020202020204" pitchFamily="34" charset="0"/>
              <a:buChar char="•"/>
            </a:pPr>
            <a:r>
              <a:rPr lang="en-US" dirty="0"/>
              <a:t>Safety and well-being</a:t>
            </a:r>
          </a:p>
          <a:p>
            <a:pPr marL="285750" indent="-285750">
              <a:buFont typeface="Arial" panose="020B0604020202020204" pitchFamily="34" charset="0"/>
              <a:buChar char="•"/>
            </a:pPr>
            <a:r>
              <a:rPr lang="en-US" dirty="0"/>
              <a:t>Transparent cybersecurity posture</a:t>
            </a:r>
          </a:p>
          <a:p>
            <a:pPr marL="285750" indent="-285750">
              <a:buFont typeface="Arial" panose="020B0604020202020204" pitchFamily="34" charset="0"/>
              <a:buChar char="•"/>
            </a:pPr>
            <a:r>
              <a:rPr lang="en-US" dirty="0"/>
              <a:t>Fairness in algorithmic systems </a:t>
            </a:r>
          </a:p>
          <a:p>
            <a:pPr marL="285750" indent="-285750">
              <a:buFont typeface="Arial" panose="020B0604020202020204" pitchFamily="34" charset="0"/>
              <a:buChar char="•"/>
            </a:pPr>
            <a:r>
              <a:rPr lang="en-US" dirty="0"/>
              <a:t>Inclusive community and governance</a:t>
            </a:r>
          </a:p>
          <a:p>
            <a:pPr marL="285750" indent="-285750">
              <a:buFont typeface="Arial" panose="020B0604020202020204" pitchFamily="34" charset="0"/>
              <a:buChar char="•"/>
            </a:pPr>
            <a:r>
              <a:rPr lang="en-US" dirty="0"/>
              <a:t>Continuous improvement and evolution</a:t>
            </a:r>
          </a:p>
          <a:p>
            <a:endParaRPr lang="en-US" dirty="0"/>
          </a:p>
        </p:txBody>
      </p:sp>
      <p:pic>
        <p:nvPicPr>
          <p:cNvPr id="2" name="Picture 1">
            <a:extLst>
              <a:ext uri="{FF2B5EF4-FFF2-40B4-BE49-F238E27FC236}">
                <a16:creationId xmlns:a16="http://schemas.microsoft.com/office/drawing/2014/main" id="{F771DFCC-2CE0-A78A-D4A4-E00398A9874B}"/>
              </a:ext>
            </a:extLst>
          </p:cNvPr>
          <p:cNvPicPr>
            <a:picLocks noChangeAspect="1"/>
          </p:cNvPicPr>
          <p:nvPr/>
        </p:nvPicPr>
        <p:blipFill>
          <a:blip r:embed="rId3"/>
          <a:stretch>
            <a:fillRect/>
          </a:stretch>
        </p:blipFill>
        <p:spPr>
          <a:xfrm>
            <a:off x="1031298" y="3429000"/>
            <a:ext cx="3632020" cy="3039341"/>
          </a:xfrm>
          <a:prstGeom prst="rect">
            <a:avLst/>
          </a:prstGeom>
        </p:spPr>
      </p:pic>
    </p:spTree>
    <p:extLst>
      <p:ext uri="{BB962C8B-B14F-4D97-AF65-F5344CB8AC3E}">
        <p14:creationId xmlns:p14="http://schemas.microsoft.com/office/powerpoint/2010/main" val="2236378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48281-6221-F0A7-9401-2922333D773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B13BC51-845B-5008-EBE0-4B4C94142DD0}"/>
              </a:ext>
            </a:extLst>
          </p:cNvPr>
          <p:cNvSpPr txBox="1"/>
          <p:nvPr/>
        </p:nvSpPr>
        <p:spPr>
          <a:xfrm>
            <a:off x="1031298" y="653718"/>
            <a:ext cx="5660447" cy="954107"/>
          </a:xfrm>
          <a:prstGeom prst="rect">
            <a:avLst/>
          </a:prstGeom>
          <a:noFill/>
        </p:spPr>
        <p:txBody>
          <a:bodyPr wrap="square">
            <a:spAutoFit/>
          </a:bodyPr>
          <a:lstStyle/>
          <a:p>
            <a:r>
              <a:rPr lang="en-US" sz="2000" b="1" dirty="0"/>
              <a:t>Here’s what I want to say </a:t>
            </a:r>
          </a:p>
          <a:p>
            <a:endParaRPr lang="en-US" dirty="0"/>
          </a:p>
          <a:p>
            <a:endParaRPr lang="en-US" dirty="0"/>
          </a:p>
        </p:txBody>
      </p:sp>
      <p:sp>
        <p:nvSpPr>
          <p:cNvPr id="6" name="TextBox 5">
            <a:extLst>
              <a:ext uri="{FF2B5EF4-FFF2-40B4-BE49-F238E27FC236}">
                <a16:creationId xmlns:a16="http://schemas.microsoft.com/office/drawing/2014/main" id="{1A9DFEE0-B411-A19D-3803-FD898FA20252}"/>
              </a:ext>
            </a:extLst>
          </p:cNvPr>
          <p:cNvSpPr txBox="1"/>
          <p:nvPr/>
        </p:nvSpPr>
        <p:spPr>
          <a:xfrm>
            <a:off x="1031298" y="1484991"/>
            <a:ext cx="9650557" cy="2031325"/>
          </a:xfrm>
          <a:prstGeom prst="rect">
            <a:avLst/>
          </a:prstGeom>
          <a:noFill/>
        </p:spPr>
        <p:txBody>
          <a:bodyPr wrap="square">
            <a:spAutoFit/>
          </a:bodyPr>
          <a:lstStyle/>
          <a:p>
            <a:r>
              <a:rPr lang="en-US" dirty="0"/>
              <a:t>A personal learning environment in the age of AI should be an architecture of agency. </a:t>
            </a:r>
          </a:p>
          <a:p>
            <a:endParaRPr lang="en-US" dirty="0"/>
          </a:p>
          <a:p>
            <a:r>
              <a:rPr lang="en-US" dirty="0"/>
              <a:t>It should be a learner-defined environment in which people choose and connect their sources, tools, identities, storage, publishing destinations, collaborators.</a:t>
            </a:r>
          </a:p>
          <a:p>
            <a:endParaRPr lang="en-US" dirty="0"/>
          </a:p>
          <a:p>
            <a:r>
              <a:rPr lang="en-US" dirty="0"/>
              <a:t>The role of AI is to help individuals and institutions overcome the barriers to personal learning that have led to disappointing technology choices in the past.</a:t>
            </a:r>
          </a:p>
        </p:txBody>
      </p:sp>
    </p:spTree>
    <p:extLst>
      <p:ext uri="{BB962C8B-B14F-4D97-AF65-F5344CB8AC3E}">
        <p14:creationId xmlns:p14="http://schemas.microsoft.com/office/powerpoint/2010/main" val="2559735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5A022-EF76-1BB0-958F-F72766FF73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D259FA8-FE8D-34D2-C9C7-E8CC943D1715}"/>
              </a:ext>
            </a:extLst>
          </p:cNvPr>
          <p:cNvSpPr txBox="1"/>
          <p:nvPr/>
        </p:nvSpPr>
        <p:spPr>
          <a:xfrm>
            <a:off x="1031298" y="653718"/>
            <a:ext cx="5660447" cy="954107"/>
          </a:xfrm>
          <a:prstGeom prst="rect">
            <a:avLst/>
          </a:prstGeom>
          <a:noFill/>
        </p:spPr>
        <p:txBody>
          <a:bodyPr wrap="square">
            <a:spAutoFit/>
          </a:bodyPr>
          <a:lstStyle/>
          <a:p>
            <a:r>
              <a:rPr lang="en-US" sz="2000" b="1" dirty="0"/>
              <a:t>Personal Learning</a:t>
            </a:r>
          </a:p>
          <a:p>
            <a:endParaRPr lang="en-US" dirty="0"/>
          </a:p>
          <a:p>
            <a:endParaRPr lang="en-US" dirty="0"/>
          </a:p>
        </p:txBody>
      </p:sp>
      <p:graphicFrame>
        <p:nvGraphicFramePr>
          <p:cNvPr id="16" name="Table 15">
            <a:extLst>
              <a:ext uri="{FF2B5EF4-FFF2-40B4-BE49-F238E27FC236}">
                <a16:creationId xmlns:a16="http://schemas.microsoft.com/office/drawing/2014/main" id="{6C8EEB9E-1E8E-B063-5BB2-6E04D8E9005C}"/>
              </a:ext>
            </a:extLst>
          </p:cNvPr>
          <p:cNvGraphicFramePr>
            <a:graphicFrameLocks noGrp="1"/>
          </p:cNvGraphicFramePr>
          <p:nvPr>
            <p:extLst>
              <p:ext uri="{D42A27DB-BD31-4B8C-83A1-F6EECF244321}">
                <p14:modId xmlns:p14="http://schemas.microsoft.com/office/powerpoint/2010/main" val="3263754230"/>
              </p:ext>
            </p:extLst>
          </p:nvPr>
        </p:nvGraphicFramePr>
        <p:xfrm>
          <a:off x="1880754" y="1449288"/>
          <a:ext cx="8430492" cy="2194560"/>
        </p:xfrm>
        <a:graphic>
          <a:graphicData uri="http://schemas.openxmlformats.org/drawingml/2006/table">
            <a:tbl>
              <a:tblPr/>
              <a:tblGrid>
                <a:gridCol w="4215246">
                  <a:extLst>
                    <a:ext uri="{9D8B030D-6E8A-4147-A177-3AD203B41FA5}">
                      <a16:colId xmlns:a16="http://schemas.microsoft.com/office/drawing/2014/main" val="2960429551"/>
                    </a:ext>
                  </a:extLst>
                </a:gridCol>
                <a:gridCol w="4215246">
                  <a:extLst>
                    <a:ext uri="{9D8B030D-6E8A-4147-A177-3AD203B41FA5}">
                      <a16:colId xmlns:a16="http://schemas.microsoft.com/office/drawing/2014/main" val="25867942"/>
                    </a:ext>
                  </a:extLst>
                </a:gridCol>
              </a:tblGrid>
              <a:tr h="0">
                <a:tc>
                  <a:txBody>
                    <a:bodyPr/>
                    <a:lstStyle/>
                    <a:p>
                      <a:pPr>
                        <a:buNone/>
                      </a:pPr>
                      <a:r>
                        <a:rPr lang="en-US" i="1" dirty="0"/>
                        <a:t>Personalization</a:t>
                      </a:r>
                    </a:p>
                  </a:txBody>
                  <a:tcPr anchor="ctr">
                    <a:lnL>
                      <a:noFill/>
                    </a:lnL>
                    <a:lnR>
                      <a:noFill/>
                    </a:lnR>
                    <a:lnT>
                      <a:noFill/>
                    </a:lnT>
                    <a:lnB>
                      <a:noFill/>
                    </a:lnB>
                    <a:noFill/>
                  </a:tcPr>
                </a:tc>
                <a:tc>
                  <a:txBody>
                    <a:bodyPr/>
                    <a:lstStyle/>
                    <a:p>
                      <a:pPr>
                        <a:buNone/>
                      </a:pPr>
                      <a:r>
                        <a:rPr lang="en-US" i="1" dirty="0"/>
                        <a:t>Personal Learning</a:t>
                      </a:r>
                    </a:p>
                  </a:txBody>
                  <a:tcPr anchor="ctr">
                    <a:lnL>
                      <a:noFill/>
                    </a:lnL>
                    <a:lnR>
                      <a:noFill/>
                    </a:lnR>
                    <a:lnT>
                      <a:noFill/>
                    </a:lnT>
                    <a:lnB>
                      <a:noFill/>
                    </a:lnB>
                    <a:noFill/>
                  </a:tcPr>
                </a:tc>
                <a:extLst>
                  <a:ext uri="{0D108BD9-81ED-4DB2-BD59-A6C34878D82A}">
                    <a16:rowId xmlns:a16="http://schemas.microsoft.com/office/drawing/2014/main" val="1707528411"/>
                  </a:ext>
                </a:extLst>
              </a:tr>
              <a:tr h="0">
                <a:tc>
                  <a:txBody>
                    <a:bodyPr/>
                    <a:lstStyle/>
                    <a:p>
                      <a:pPr>
                        <a:buNone/>
                      </a:pPr>
                      <a:r>
                        <a:rPr lang="en-US"/>
                        <a:t>The system adapts to the learner</a:t>
                      </a:r>
                    </a:p>
                  </a:txBody>
                  <a:tcPr anchor="ctr">
                    <a:lnL>
                      <a:noFill/>
                    </a:lnL>
                    <a:lnR>
                      <a:noFill/>
                    </a:lnR>
                    <a:lnT>
                      <a:noFill/>
                    </a:lnT>
                    <a:lnB>
                      <a:noFill/>
                    </a:lnB>
                    <a:noFill/>
                  </a:tcPr>
                </a:tc>
                <a:tc>
                  <a:txBody>
                    <a:bodyPr/>
                    <a:lstStyle/>
                    <a:p>
                      <a:pPr>
                        <a:buNone/>
                      </a:pPr>
                      <a:r>
                        <a:rPr lang="en-US"/>
                        <a:t>The learner shapes the system</a:t>
                      </a:r>
                    </a:p>
                  </a:txBody>
                  <a:tcPr anchor="ctr">
                    <a:lnL>
                      <a:noFill/>
                    </a:lnL>
                    <a:lnR>
                      <a:noFill/>
                    </a:lnR>
                    <a:lnT>
                      <a:noFill/>
                    </a:lnT>
                    <a:lnB>
                      <a:noFill/>
                    </a:lnB>
                    <a:noFill/>
                  </a:tcPr>
                </a:tc>
                <a:extLst>
                  <a:ext uri="{0D108BD9-81ED-4DB2-BD59-A6C34878D82A}">
                    <a16:rowId xmlns:a16="http://schemas.microsoft.com/office/drawing/2014/main" val="2979250527"/>
                  </a:ext>
                </a:extLst>
              </a:tr>
              <a:tr h="0">
                <a:tc>
                  <a:txBody>
                    <a:bodyPr/>
                    <a:lstStyle/>
                    <a:p>
                      <a:pPr>
                        <a:buNone/>
                      </a:pPr>
                      <a:r>
                        <a:rPr lang="en-US" dirty="0"/>
                        <a:t>Vendor-defined pathways</a:t>
                      </a:r>
                    </a:p>
                  </a:txBody>
                  <a:tcPr anchor="ctr">
                    <a:lnL>
                      <a:noFill/>
                    </a:lnL>
                    <a:lnR>
                      <a:noFill/>
                    </a:lnR>
                    <a:lnT>
                      <a:noFill/>
                    </a:lnT>
                    <a:lnB>
                      <a:noFill/>
                    </a:lnB>
                    <a:noFill/>
                  </a:tcPr>
                </a:tc>
                <a:tc>
                  <a:txBody>
                    <a:bodyPr/>
                    <a:lstStyle/>
                    <a:p>
                      <a:pPr>
                        <a:buNone/>
                      </a:pPr>
                      <a:r>
                        <a:rPr lang="en-US"/>
                        <a:t>Learner-defined architecture</a:t>
                      </a:r>
                    </a:p>
                  </a:txBody>
                  <a:tcPr anchor="ctr">
                    <a:lnL>
                      <a:noFill/>
                    </a:lnL>
                    <a:lnR>
                      <a:noFill/>
                    </a:lnR>
                    <a:lnT>
                      <a:noFill/>
                    </a:lnT>
                    <a:lnB>
                      <a:noFill/>
                    </a:lnB>
                    <a:noFill/>
                  </a:tcPr>
                </a:tc>
                <a:extLst>
                  <a:ext uri="{0D108BD9-81ED-4DB2-BD59-A6C34878D82A}">
                    <a16:rowId xmlns:a16="http://schemas.microsoft.com/office/drawing/2014/main" val="1562563181"/>
                  </a:ext>
                </a:extLst>
              </a:tr>
              <a:tr h="0">
                <a:tc>
                  <a:txBody>
                    <a:bodyPr/>
                    <a:lstStyle/>
                    <a:p>
                      <a:pPr>
                        <a:buNone/>
                      </a:pPr>
                      <a:r>
                        <a:rPr lang="en-US" dirty="0"/>
                        <a:t>Platform owns and controls the data</a:t>
                      </a:r>
                    </a:p>
                  </a:txBody>
                  <a:tcPr anchor="ctr">
                    <a:lnL>
                      <a:noFill/>
                    </a:lnL>
                    <a:lnR>
                      <a:noFill/>
                    </a:lnR>
                    <a:lnT>
                      <a:noFill/>
                    </a:lnT>
                    <a:lnB>
                      <a:noFill/>
                    </a:lnB>
                    <a:noFill/>
                  </a:tcPr>
                </a:tc>
                <a:tc>
                  <a:txBody>
                    <a:bodyPr/>
                    <a:lstStyle/>
                    <a:p>
                      <a:pPr>
                        <a:buNone/>
                      </a:pPr>
                      <a:r>
                        <a:rPr lang="en-US" dirty="0"/>
                        <a:t>Learner owns and controls the data</a:t>
                      </a:r>
                    </a:p>
                  </a:txBody>
                  <a:tcPr anchor="ctr">
                    <a:lnL>
                      <a:noFill/>
                    </a:lnL>
                    <a:lnR>
                      <a:noFill/>
                    </a:lnR>
                    <a:lnT>
                      <a:noFill/>
                    </a:lnT>
                    <a:lnB>
                      <a:noFill/>
                    </a:lnB>
                    <a:noFill/>
                  </a:tcPr>
                </a:tc>
                <a:extLst>
                  <a:ext uri="{0D108BD9-81ED-4DB2-BD59-A6C34878D82A}">
                    <a16:rowId xmlns:a16="http://schemas.microsoft.com/office/drawing/2014/main" val="1376130144"/>
                  </a:ext>
                </a:extLst>
              </a:tr>
              <a:tr h="0">
                <a:tc>
                  <a:txBody>
                    <a:bodyPr/>
                    <a:lstStyle/>
                    <a:p>
                      <a:pPr>
                        <a:buNone/>
                      </a:pPr>
                      <a:r>
                        <a:rPr lang="en-US"/>
                        <a:t>AI recommends</a:t>
                      </a:r>
                    </a:p>
                  </a:txBody>
                  <a:tcPr anchor="ctr">
                    <a:lnL>
                      <a:noFill/>
                    </a:lnL>
                    <a:lnR>
                      <a:noFill/>
                    </a:lnR>
                    <a:lnT>
                      <a:noFill/>
                    </a:lnT>
                    <a:lnB>
                      <a:noFill/>
                    </a:lnB>
                    <a:noFill/>
                  </a:tcPr>
                </a:tc>
                <a:tc>
                  <a:txBody>
                    <a:bodyPr/>
                    <a:lstStyle/>
                    <a:p>
                      <a:pPr>
                        <a:buNone/>
                      </a:pPr>
                      <a:r>
                        <a:rPr lang="en-US"/>
                        <a:t>AI is directed</a:t>
                      </a:r>
                    </a:p>
                  </a:txBody>
                  <a:tcPr anchor="ctr">
                    <a:lnL>
                      <a:noFill/>
                    </a:lnL>
                    <a:lnR>
                      <a:noFill/>
                    </a:lnR>
                    <a:lnT>
                      <a:noFill/>
                    </a:lnT>
                    <a:lnB>
                      <a:noFill/>
                    </a:lnB>
                    <a:noFill/>
                  </a:tcPr>
                </a:tc>
                <a:extLst>
                  <a:ext uri="{0D108BD9-81ED-4DB2-BD59-A6C34878D82A}">
                    <a16:rowId xmlns:a16="http://schemas.microsoft.com/office/drawing/2014/main" val="2554247225"/>
                  </a:ext>
                </a:extLst>
              </a:tr>
              <a:tr h="0">
                <a:tc>
                  <a:txBody>
                    <a:bodyPr/>
                    <a:lstStyle/>
                    <a:p>
                      <a:pPr>
                        <a:buNone/>
                      </a:pPr>
                      <a:r>
                        <a:rPr lang="en-US"/>
                        <a:t>Optimization</a:t>
                      </a:r>
                    </a:p>
                  </a:txBody>
                  <a:tcPr anchor="ctr">
                    <a:lnL>
                      <a:noFill/>
                    </a:lnL>
                    <a:lnR>
                      <a:noFill/>
                    </a:lnR>
                    <a:lnT>
                      <a:noFill/>
                    </a:lnT>
                    <a:lnB>
                      <a:noFill/>
                    </a:lnB>
                    <a:noFill/>
                  </a:tcPr>
                </a:tc>
                <a:tc>
                  <a:txBody>
                    <a:bodyPr/>
                    <a:lstStyle/>
                    <a:p>
                      <a:pPr>
                        <a:buNone/>
                      </a:pPr>
                      <a:r>
                        <a:rPr lang="en-US" dirty="0"/>
                        <a:t>Agency</a:t>
                      </a:r>
                    </a:p>
                  </a:txBody>
                  <a:tcPr anchor="ctr">
                    <a:lnL>
                      <a:noFill/>
                    </a:lnL>
                    <a:lnR>
                      <a:noFill/>
                    </a:lnR>
                    <a:lnT>
                      <a:noFill/>
                    </a:lnT>
                    <a:lnB>
                      <a:noFill/>
                    </a:lnB>
                    <a:noFill/>
                  </a:tcPr>
                </a:tc>
                <a:extLst>
                  <a:ext uri="{0D108BD9-81ED-4DB2-BD59-A6C34878D82A}">
                    <a16:rowId xmlns:a16="http://schemas.microsoft.com/office/drawing/2014/main" val="715881962"/>
                  </a:ext>
                </a:extLst>
              </a:tr>
            </a:tbl>
          </a:graphicData>
        </a:graphic>
      </p:graphicFrame>
      <p:sp>
        <p:nvSpPr>
          <p:cNvPr id="20" name="TextBox 19">
            <a:extLst>
              <a:ext uri="{FF2B5EF4-FFF2-40B4-BE49-F238E27FC236}">
                <a16:creationId xmlns:a16="http://schemas.microsoft.com/office/drawing/2014/main" id="{0EDA1E2E-FC03-EBB1-A3A9-07868132EF92}"/>
              </a:ext>
            </a:extLst>
          </p:cNvPr>
          <p:cNvSpPr txBox="1"/>
          <p:nvPr/>
        </p:nvSpPr>
        <p:spPr>
          <a:xfrm>
            <a:off x="6096000" y="4312124"/>
            <a:ext cx="5310620" cy="2031325"/>
          </a:xfrm>
          <a:prstGeom prst="rect">
            <a:avLst/>
          </a:prstGeom>
          <a:noFill/>
        </p:spPr>
        <p:txBody>
          <a:bodyPr wrap="square">
            <a:spAutoFit/>
          </a:bodyPr>
          <a:lstStyle/>
          <a:p>
            <a:r>
              <a:rPr lang="en-US" dirty="0"/>
              <a:t>How to Help Students Succeed by Taking Ownership of Their Learning Online Through Personal Learning </a:t>
            </a:r>
            <a:r>
              <a:rPr lang="en-US" dirty="0">
                <a:hlinkClick r:id="rId2"/>
              </a:rPr>
              <a:t>https://www.downes.ca/presentation/524</a:t>
            </a:r>
            <a:r>
              <a:rPr lang="en-US" dirty="0"/>
              <a:t> </a:t>
            </a:r>
          </a:p>
          <a:p>
            <a:endParaRPr lang="en-US" dirty="0"/>
          </a:p>
          <a:p>
            <a:r>
              <a:rPr lang="en-US" dirty="0"/>
              <a:t>Image: Nexus </a:t>
            </a:r>
            <a:r>
              <a:rPr lang="en-US" dirty="0">
                <a:hlinkClick r:id="rId3"/>
              </a:rPr>
              <a:t>https://nexus-education.com/blog-posts/developing-your-personal-learning-network-pln/#</a:t>
            </a:r>
            <a:r>
              <a:rPr lang="en-US" dirty="0"/>
              <a:t> </a:t>
            </a:r>
          </a:p>
        </p:txBody>
      </p:sp>
      <p:pic>
        <p:nvPicPr>
          <p:cNvPr id="21" name="Picture 20" descr="https://nexus-education.com/wp-content/uploads/2022/07/networks-3017398_1280.jpg">
            <a:extLst>
              <a:ext uri="{FF2B5EF4-FFF2-40B4-BE49-F238E27FC236}">
                <a16:creationId xmlns:a16="http://schemas.microsoft.com/office/drawing/2014/main" id="{E6C35326-A716-EEDE-3797-53C43E1317DD}"/>
              </a:ext>
            </a:extLst>
          </p:cNvPr>
          <p:cNvPicPr>
            <a:picLocks noChangeAspect="1"/>
          </p:cNvPicPr>
          <p:nvPr/>
        </p:nvPicPr>
        <p:blipFill>
          <a:blip r:embed="rId4"/>
          <a:stretch>
            <a:fillRect/>
          </a:stretch>
        </p:blipFill>
        <p:spPr>
          <a:xfrm>
            <a:off x="1379566" y="3833137"/>
            <a:ext cx="3901440" cy="2599944"/>
          </a:xfrm>
          <a:prstGeom prst="rect">
            <a:avLst/>
          </a:prstGeom>
        </p:spPr>
      </p:pic>
    </p:spTree>
    <p:extLst>
      <p:ext uri="{BB962C8B-B14F-4D97-AF65-F5344CB8AC3E}">
        <p14:creationId xmlns:p14="http://schemas.microsoft.com/office/powerpoint/2010/main" val="1515658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4DC4F-06B6-A772-392C-972D9B6B193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135A230-BD94-EEAF-468E-C5165658D848}"/>
              </a:ext>
            </a:extLst>
          </p:cNvPr>
          <p:cNvSpPr txBox="1"/>
          <p:nvPr/>
        </p:nvSpPr>
        <p:spPr>
          <a:xfrm>
            <a:off x="1031298" y="653718"/>
            <a:ext cx="8019184" cy="646331"/>
          </a:xfrm>
          <a:prstGeom prst="rect">
            <a:avLst/>
          </a:prstGeom>
          <a:noFill/>
        </p:spPr>
        <p:txBody>
          <a:bodyPr wrap="square">
            <a:spAutoFit/>
          </a:bodyPr>
          <a:lstStyle/>
          <a:p>
            <a:r>
              <a:rPr lang="en-US" b="1" dirty="0"/>
              <a:t>An architecture of agency</a:t>
            </a:r>
          </a:p>
          <a:p>
            <a:endParaRPr lang="en-US" dirty="0"/>
          </a:p>
        </p:txBody>
      </p:sp>
      <p:sp>
        <p:nvSpPr>
          <p:cNvPr id="20" name="TextBox 19">
            <a:extLst>
              <a:ext uri="{FF2B5EF4-FFF2-40B4-BE49-F238E27FC236}">
                <a16:creationId xmlns:a16="http://schemas.microsoft.com/office/drawing/2014/main" id="{626E5E40-8DF9-6C1F-0197-4094D809EE9E}"/>
              </a:ext>
            </a:extLst>
          </p:cNvPr>
          <p:cNvSpPr txBox="1"/>
          <p:nvPr/>
        </p:nvSpPr>
        <p:spPr>
          <a:xfrm>
            <a:off x="1031298" y="1373970"/>
            <a:ext cx="9712902" cy="4247317"/>
          </a:xfrm>
          <a:prstGeom prst="rect">
            <a:avLst/>
          </a:prstGeom>
          <a:noFill/>
        </p:spPr>
        <p:txBody>
          <a:bodyPr wrap="square">
            <a:spAutoFit/>
          </a:bodyPr>
          <a:lstStyle/>
          <a:p>
            <a:r>
              <a:rPr lang="en-US" dirty="0"/>
              <a:t>Personal learning means the learner has meaningful control over: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Identity - Who am I across systems?</a:t>
            </a:r>
          </a:p>
          <a:p>
            <a:pPr marL="285750" indent="-285750">
              <a:buFont typeface="Arial" panose="020B0604020202020204" pitchFamily="34" charset="0"/>
              <a:buChar char="•"/>
            </a:pPr>
            <a:r>
              <a:rPr lang="en-US" dirty="0"/>
              <a:t>Sources - What do I read, watch, follow, or subscribe to?</a:t>
            </a:r>
          </a:p>
          <a:p>
            <a:pPr marL="285750" indent="-285750">
              <a:buFont typeface="Arial" panose="020B0604020202020204" pitchFamily="34" charset="0"/>
              <a:buChar char="•"/>
            </a:pPr>
            <a:r>
              <a:rPr lang="en-US" dirty="0"/>
              <a:t>Annotation - How do I respond while reading?</a:t>
            </a:r>
          </a:p>
          <a:p>
            <a:pPr marL="285750" indent="-285750">
              <a:buFont typeface="Arial" panose="020B0604020202020204" pitchFamily="34" charset="0"/>
              <a:buChar char="•"/>
            </a:pPr>
            <a:r>
              <a:rPr lang="en-US" dirty="0"/>
              <a:t>Memory / storage - Where are my notes, credentials, drafts, and records?</a:t>
            </a:r>
          </a:p>
          <a:p>
            <a:pPr marL="285750" indent="-285750">
              <a:buFont typeface="Arial" panose="020B0604020202020204" pitchFamily="34" charset="0"/>
              <a:buChar char="•"/>
            </a:pPr>
            <a:r>
              <a:rPr lang="en-US" dirty="0"/>
              <a:t>Composition - How do I synthesize, reflect, argue, and create?</a:t>
            </a:r>
          </a:p>
          <a:p>
            <a:pPr marL="285750" indent="-285750">
              <a:buFont typeface="Arial" panose="020B0604020202020204" pitchFamily="34" charset="0"/>
              <a:buChar char="•"/>
            </a:pPr>
            <a:r>
              <a:rPr lang="en-US" dirty="0"/>
              <a:t>AI services - Which models or agents do I use, and for what?</a:t>
            </a:r>
          </a:p>
          <a:p>
            <a:pPr marL="285750" indent="-285750">
              <a:buFont typeface="Arial" panose="020B0604020202020204" pitchFamily="34" charset="0"/>
              <a:buChar char="•"/>
            </a:pPr>
            <a:r>
              <a:rPr lang="en-US" dirty="0"/>
              <a:t>Publishing - Where does my work go?</a:t>
            </a:r>
          </a:p>
          <a:p>
            <a:pPr marL="285750" indent="-285750">
              <a:buFont typeface="Arial" panose="020B0604020202020204" pitchFamily="34" charset="0"/>
              <a:buChar char="•"/>
            </a:pPr>
            <a:r>
              <a:rPr lang="en-US" dirty="0"/>
              <a:t>Social feedback - Who can reply, annotate, remix, or build on it?</a:t>
            </a:r>
          </a:p>
          <a:p>
            <a:pPr marL="285750" indent="-285750">
              <a:buFont typeface="Arial" panose="020B0604020202020204" pitchFamily="34" charset="0"/>
              <a:buChar char="•"/>
            </a:pPr>
            <a:r>
              <a:rPr lang="en-US" dirty="0"/>
              <a:t>Governance - Who sets the rules, permissions, and defaults?</a:t>
            </a:r>
          </a:p>
          <a:p>
            <a:pPr marL="285750" indent="-285750">
              <a:buFont typeface="Arial" panose="020B0604020202020204" pitchFamily="34" charset="0"/>
              <a:buChar char="•"/>
            </a:pPr>
            <a:endParaRPr lang="en-US" dirty="0"/>
          </a:p>
          <a:p>
            <a:r>
              <a:rPr lang="en-US" dirty="0"/>
              <a:t>An architecture of agency doesn’t just define mechanisms of choice for each of these, it provides viable </a:t>
            </a:r>
            <a:r>
              <a:rPr lang="en-US" i="1" dirty="0"/>
              <a:t>access</a:t>
            </a:r>
            <a:r>
              <a:rPr lang="en-US" dirty="0"/>
              <a:t> to them through common interfaces </a:t>
            </a:r>
          </a:p>
          <a:p>
            <a:endParaRPr lang="en-US" dirty="0"/>
          </a:p>
        </p:txBody>
      </p:sp>
    </p:spTree>
    <p:extLst>
      <p:ext uri="{BB962C8B-B14F-4D97-AF65-F5344CB8AC3E}">
        <p14:creationId xmlns:p14="http://schemas.microsoft.com/office/powerpoint/2010/main" val="4132416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F7A59-76D4-022D-3F18-FDCDE876CB4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4B205BE-C7A0-CFAB-44CA-C1CC2549AA88}"/>
              </a:ext>
            </a:extLst>
          </p:cNvPr>
          <p:cNvSpPr txBox="1"/>
          <p:nvPr/>
        </p:nvSpPr>
        <p:spPr>
          <a:xfrm>
            <a:off x="1031298" y="653718"/>
            <a:ext cx="8019184" cy="646331"/>
          </a:xfrm>
          <a:prstGeom prst="rect">
            <a:avLst/>
          </a:prstGeom>
          <a:noFill/>
        </p:spPr>
        <p:txBody>
          <a:bodyPr wrap="square">
            <a:spAutoFit/>
          </a:bodyPr>
          <a:lstStyle/>
          <a:p>
            <a:r>
              <a:rPr lang="en-US" b="1" dirty="0"/>
              <a:t>An architecture of agency</a:t>
            </a:r>
          </a:p>
          <a:p>
            <a:endParaRPr lang="en-US" dirty="0"/>
          </a:p>
        </p:txBody>
      </p:sp>
      <p:sp>
        <p:nvSpPr>
          <p:cNvPr id="20" name="TextBox 19">
            <a:extLst>
              <a:ext uri="{FF2B5EF4-FFF2-40B4-BE49-F238E27FC236}">
                <a16:creationId xmlns:a16="http://schemas.microsoft.com/office/drawing/2014/main" id="{72E5B75F-26B0-DA61-45FB-B8F2F0E496AB}"/>
              </a:ext>
            </a:extLst>
          </p:cNvPr>
          <p:cNvSpPr txBox="1"/>
          <p:nvPr/>
        </p:nvSpPr>
        <p:spPr>
          <a:xfrm>
            <a:off x="1031298" y="1373970"/>
            <a:ext cx="4714875" cy="2308324"/>
          </a:xfrm>
          <a:prstGeom prst="rect">
            <a:avLst/>
          </a:prstGeom>
          <a:noFill/>
        </p:spPr>
        <p:txBody>
          <a:bodyPr wrap="square">
            <a:spAutoFit/>
          </a:bodyPr>
          <a:lstStyle/>
          <a:p>
            <a:r>
              <a:rPr lang="en-US" dirty="0"/>
              <a:t>An architecture of agency defines the interfaces between the elements of a learning environment so people can select, replace, combine, or reject components. </a:t>
            </a:r>
          </a:p>
          <a:p>
            <a:endParaRPr lang="en-US" dirty="0"/>
          </a:p>
          <a:p>
            <a:r>
              <a:rPr lang="en-US" dirty="0"/>
              <a:t>It should allow different learners to build different environments based on their own needs, values, culture and commitments.</a:t>
            </a:r>
          </a:p>
        </p:txBody>
      </p:sp>
      <p:sp>
        <p:nvSpPr>
          <p:cNvPr id="2" name="TextBox 1">
            <a:extLst>
              <a:ext uri="{FF2B5EF4-FFF2-40B4-BE49-F238E27FC236}">
                <a16:creationId xmlns:a16="http://schemas.microsoft.com/office/drawing/2014/main" id="{98D427BF-2501-5C4F-79DA-1DC6DAD603FF}"/>
              </a:ext>
            </a:extLst>
          </p:cNvPr>
          <p:cNvSpPr txBox="1"/>
          <p:nvPr/>
        </p:nvSpPr>
        <p:spPr>
          <a:xfrm>
            <a:off x="6524625" y="1373969"/>
            <a:ext cx="4714875" cy="2031325"/>
          </a:xfrm>
          <a:prstGeom prst="rect">
            <a:avLst/>
          </a:prstGeom>
          <a:noFill/>
        </p:spPr>
        <p:txBody>
          <a:bodyPr wrap="square">
            <a:spAutoFit/>
          </a:bodyPr>
          <a:lstStyle/>
          <a:p>
            <a:r>
              <a:rPr lang="en-US" dirty="0"/>
              <a:t>There’s a parallel with the open web here:</a:t>
            </a:r>
          </a:p>
          <a:p>
            <a:endParaRPr lang="en-US" dirty="0"/>
          </a:p>
          <a:p>
            <a:pPr marL="285750" indent="-285750">
              <a:buFont typeface="Arial" panose="020B0604020202020204" pitchFamily="34" charset="0"/>
              <a:buChar char="•"/>
            </a:pPr>
            <a:r>
              <a:rPr lang="en-US" dirty="0"/>
              <a:t>Open protocols</a:t>
            </a:r>
          </a:p>
          <a:p>
            <a:pPr marL="285750" indent="-285750">
              <a:buFont typeface="Arial" panose="020B0604020202020204" pitchFamily="34" charset="0"/>
              <a:buChar char="•"/>
            </a:pPr>
            <a:r>
              <a:rPr lang="en-US" dirty="0"/>
              <a:t>Interoperability</a:t>
            </a:r>
          </a:p>
          <a:p>
            <a:pPr marL="285750" indent="-285750">
              <a:buFont typeface="Arial" panose="020B0604020202020204" pitchFamily="34" charset="0"/>
              <a:buChar char="•"/>
            </a:pPr>
            <a:r>
              <a:rPr lang="en-US" dirty="0"/>
              <a:t>Permissionless innovation</a:t>
            </a:r>
          </a:p>
          <a:p>
            <a:pPr marL="285750" indent="-285750">
              <a:buFont typeface="Arial" panose="020B0604020202020204" pitchFamily="34" charset="0"/>
              <a:buChar char="•"/>
            </a:pPr>
            <a:r>
              <a:rPr lang="en-US" dirty="0"/>
              <a:t>User agency and portability</a:t>
            </a:r>
          </a:p>
          <a:p>
            <a:pPr marL="285750" indent="-285750">
              <a:buFont typeface="Arial" panose="020B0604020202020204" pitchFamily="34" charset="0"/>
              <a:buChar char="•"/>
            </a:pPr>
            <a:r>
              <a:rPr lang="en-US" dirty="0"/>
              <a:t>Decentralization</a:t>
            </a:r>
          </a:p>
        </p:txBody>
      </p:sp>
      <p:sp>
        <p:nvSpPr>
          <p:cNvPr id="5" name="TextBox 4">
            <a:extLst>
              <a:ext uri="{FF2B5EF4-FFF2-40B4-BE49-F238E27FC236}">
                <a16:creationId xmlns:a16="http://schemas.microsoft.com/office/drawing/2014/main" id="{A5BE6DC3-7409-4A05-ACC3-F74C1F426158}"/>
              </a:ext>
            </a:extLst>
          </p:cNvPr>
          <p:cNvSpPr txBox="1"/>
          <p:nvPr/>
        </p:nvSpPr>
        <p:spPr>
          <a:xfrm>
            <a:off x="6524625" y="3857397"/>
            <a:ext cx="4299238" cy="2031325"/>
          </a:xfrm>
          <a:prstGeom prst="rect">
            <a:avLst/>
          </a:prstGeom>
          <a:noFill/>
        </p:spPr>
        <p:txBody>
          <a:bodyPr wrap="square">
            <a:spAutoFit/>
          </a:bodyPr>
          <a:lstStyle/>
          <a:p>
            <a:r>
              <a:rPr lang="en-US" dirty="0"/>
              <a:t>Center for Democracy and Technology </a:t>
            </a:r>
            <a:r>
              <a:rPr lang="en-US" dirty="0">
                <a:hlinkClick r:id="rId2"/>
              </a:rPr>
              <a:t>https://cdt.org/insights/preserving-the-open-internet-through-interoperability/</a:t>
            </a:r>
            <a:r>
              <a:rPr lang="en-US" dirty="0"/>
              <a:t> </a:t>
            </a:r>
          </a:p>
          <a:p>
            <a:endParaRPr lang="en-US" dirty="0"/>
          </a:p>
          <a:p>
            <a:r>
              <a:rPr lang="en-US" dirty="0"/>
              <a:t>Michael Nolan </a:t>
            </a:r>
            <a:r>
              <a:rPr lang="en-US" dirty="0">
                <a:hlinkClick r:id="rId3"/>
              </a:rPr>
              <a:t>https://spectrum.ieee.org/doctorow-interoperability</a:t>
            </a:r>
            <a:r>
              <a:rPr lang="en-US" dirty="0"/>
              <a:t> </a:t>
            </a:r>
          </a:p>
        </p:txBody>
      </p:sp>
    </p:spTree>
    <p:extLst>
      <p:ext uri="{BB962C8B-B14F-4D97-AF65-F5344CB8AC3E}">
        <p14:creationId xmlns:p14="http://schemas.microsoft.com/office/powerpoint/2010/main" val="3735531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1523</TotalTime>
  <Words>1621</Words>
  <Application>Microsoft Office PowerPoint</Application>
  <PresentationFormat>Widescreen</PresentationFormat>
  <Paragraphs>247</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Aptos Display</vt:lpstr>
      <vt:lpstr>Arial</vt:lpstr>
      <vt:lpstr>Libre Franklin</vt:lpstr>
      <vt:lpstr>Libre Franklin Medium</vt:lpstr>
      <vt:lpstr>Modern Love Caps</vt:lpstr>
      <vt:lpstr>Office Theme</vt:lpstr>
      <vt:lpstr>   Personal Learning  in the Age of 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Downes</dc:creator>
  <cp:lastModifiedBy>Stephen Downes</cp:lastModifiedBy>
  <cp:revision>2</cp:revision>
  <dcterms:created xsi:type="dcterms:W3CDTF">2026-06-08T14:06:43Z</dcterms:created>
  <dcterms:modified xsi:type="dcterms:W3CDTF">2026-06-09T15:30:17Z</dcterms:modified>
</cp:coreProperties>
</file>