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4" r:id="rId4"/>
    <p:sldId id="26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660"/>
  </p:normalViewPr>
  <p:slideViewPr>
    <p:cSldViewPr snapToGrid="0">
      <p:cViewPr varScale="1">
        <p:scale>
          <a:sx n="60" d="100"/>
          <a:sy n="60" d="100"/>
        </p:scale>
        <p:origin x="588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36190-095B-EA11-316A-6802C1ED55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EB7136-4CA4-5F8A-3056-F95B2DA142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5F6D1C-0D64-CC5B-894F-D707A1B9F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CE367-3961-499E-B432-FFD61B9033E2}" type="datetimeFigureOut">
              <a:rPr lang="en-CA" smtClean="0"/>
              <a:t>2026-06-16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4DD2F5-1027-E6AC-BF9F-8FD39738F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1613C8-9413-99CF-97B6-B06B16F37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4082B-CCAA-460D-81F5-29181145159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70150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83C3A-85B4-4D87-78B3-F69B51BF3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B7952B-9AB6-F1BA-E470-E5098B4D6A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01AED9-14D5-80D5-00AC-9A2886876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CE367-3961-499E-B432-FFD61B9033E2}" type="datetimeFigureOut">
              <a:rPr lang="en-CA" smtClean="0"/>
              <a:t>2026-06-16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A885C5-200B-9E88-1C07-13606BA04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D21CDA-538E-3B16-A5C2-BCCB52ED3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4082B-CCAA-460D-81F5-29181145159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35401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0B6FDA-A2E9-074B-313F-2AC12C5BF7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0C8443-514E-23C2-E6BA-3FA019EEEE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A9DDF2-1285-A5A0-0BC6-553E11182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CE367-3961-499E-B432-FFD61B9033E2}" type="datetimeFigureOut">
              <a:rPr lang="en-CA" smtClean="0"/>
              <a:t>2026-06-16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47C6AD-EB3D-6EA3-A588-16BE42CCD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3A90E-05A4-FEC2-BAB5-C5ABF3815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4082B-CCAA-460D-81F5-29181145159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51609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A149A-12EB-A3BF-5095-789CE1707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FCA074-1A33-1FAF-B581-8525965E4D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9EE1BF-2389-B24E-998B-7A3CDDFCA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CE367-3961-499E-B432-FFD61B9033E2}" type="datetimeFigureOut">
              <a:rPr lang="en-CA" smtClean="0"/>
              <a:t>2026-06-16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63FA62-94C0-0381-13E1-93DA90076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9728A4-D543-6053-7152-657AE1012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4082B-CCAA-460D-81F5-29181145159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9692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3CB78-F170-90AB-54E3-1598CDE05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FA740B-A8C3-1600-63E2-055849994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D2CFB7-7F2A-4A25-2604-1005D884F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CE367-3961-499E-B432-FFD61B9033E2}" type="datetimeFigureOut">
              <a:rPr lang="en-CA" smtClean="0"/>
              <a:t>2026-06-16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E6C9F0-C83A-55EF-42E4-213ECFBC6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6E0675-7DC2-290C-B89A-84EE84405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4082B-CCAA-460D-81F5-29181145159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99866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3B4C4-E05F-2314-1BF4-9672C5FD1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C9F32-A2B5-DA10-F2E3-4943147B1E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BCD73C-D050-C01B-412D-D0DCE35AE6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4299A2-CDF9-CC08-F756-4C365EDAB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CE367-3961-499E-B432-FFD61B9033E2}" type="datetimeFigureOut">
              <a:rPr lang="en-CA" smtClean="0"/>
              <a:t>2026-06-16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4C980D-101B-E917-F345-6010EFF0D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A522F4-719A-5A0B-C5E3-15D22CD01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4082B-CCAA-460D-81F5-29181145159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30715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3AEB3-D3BE-F3E2-7A5E-A239C8599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0E64A1-03C3-E751-A7B3-65CA70E904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095D0E-234E-0E08-6ABF-627FE81EE3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FCBD5E-CBFD-B648-6DC5-3182A55E33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3ACA4D-1332-8823-68E1-444AEE160E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209D3D-26C3-72B9-2B1F-67AAE4F19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CE367-3961-499E-B432-FFD61B9033E2}" type="datetimeFigureOut">
              <a:rPr lang="en-CA" smtClean="0"/>
              <a:t>2026-06-16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033110-2FD4-D3E7-A57B-2508569AC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D23875-0B5A-06BA-1813-8CBC84ACD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4082B-CCAA-460D-81F5-29181145159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54816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8AF81-71DA-E237-B919-7200BA3B0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833495-B009-DDDE-D008-0CE7F7901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CE367-3961-499E-B432-FFD61B9033E2}" type="datetimeFigureOut">
              <a:rPr lang="en-CA" smtClean="0"/>
              <a:t>2026-06-16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1E28FA-59A8-9360-383C-05C781C24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C46A80-6799-7E5F-0484-A8735D052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4082B-CCAA-460D-81F5-29181145159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18431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D13207-706F-9874-1EED-443EC6505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CE367-3961-499E-B432-FFD61B9033E2}" type="datetimeFigureOut">
              <a:rPr lang="en-CA" smtClean="0"/>
              <a:t>2026-06-16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212786-51A8-4530-5BEA-7E209AF8C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0D92F4-8460-CF25-413E-0E7FEA7A6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4082B-CCAA-460D-81F5-29181145159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96209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813089-F7F4-2E28-7428-7223405F0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1B8017-14EC-4F78-472B-3D0F16428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6F0866-5C1E-D437-5DB8-723A427044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5241CD-05A0-62D4-C82B-594872AD5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CE367-3961-499E-B432-FFD61B9033E2}" type="datetimeFigureOut">
              <a:rPr lang="en-CA" smtClean="0"/>
              <a:t>2026-06-16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FDE30F-4735-F14D-2F38-F86534F6B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E8761E-72B2-B69A-83E0-BBE6D1210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4082B-CCAA-460D-81F5-29181145159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61312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9714B-7913-686B-6400-13D41FF2E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7C9625-AA34-DB95-FB49-2B728E603A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E79D68-74E0-BADA-8440-46D673A9B3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FDB7B2-D86F-8045-6430-DD5BBED87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CE367-3961-499E-B432-FFD61B9033E2}" type="datetimeFigureOut">
              <a:rPr lang="en-CA" smtClean="0"/>
              <a:t>2026-06-16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DDA250-FB20-EA62-4915-3036D2002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AC3402-F6CE-2623-46E2-F0A15E912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4082B-CCAA-460D-81F5-29181145159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18780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59BC2BF-9AD1-0F2D-109B-2627EED93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9F00C4-A0E8-83B0-96B2-E036E97E4E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9B1582-BEF2-A4DC-2782-60829BA07E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ECE367-3961-499E-B432-FFD61B9033E2}" type="datetimeFigureOut">
              <a:rPr lang="en-CA" smtClean="0"/>
              <a:t>2026-06-16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627612-3984-D9E8-C3C8-3C399106B2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622FA5-AD07-2357-A981-070854E529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1C4082B-CCAA-460D-81F5-29181145159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8160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pectrum.ieee.org/doctorow-interoperability" TargetMode="External"/><Relationship Id="rId2" Type="http://schemas.openxmlformats.org/officeDocument/2006/relationships/hyperlink" Target="https://cdt.org/insights/preserving-the-open-internet-through-interoperability/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34D1C-D214-8AE3-0660-19E3E5297C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Framing the Discussion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E0BAD5-6B2F-6337-84BC-37801328865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/>
              <a:t>Stephen Downes</a:t>
            </a:r>
          </a:p>
          <a:p>
            <a:r>
              <a:rPr lang="en-CA" dirty="0"/>
              <a:t>June 17, 2026</a:t>
            </a:r>
          </a:p>
        </p:txBody>
      </p:sp>
    </p:spTree>
    <p:extLst>
      <p:ext uri="{BB962C8B-B14F-4D97-AF65-F5344CB8AC3E}">
        <p14:creationId xmlns:p14="http://schemas.microsoft.com/office/powerpoint/2010/main" val="316903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A48281-6221-F0A7-9401-2922333D77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B13BC51-845B-5008-EBE0-4B4C94142DD0}"/>
              </a:ext>
            </a:extLst>
          </p:cNvPr>
          <p:cNvSpPr txBox="1"/>
          <p:nvPr/>
        </p:nvSpPr>
        <p:spPr>
          <a:xfrm>
            <a:off x="1031298" y="653718"/>
            <a:ext cx="5660447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/>
              <a:t>Here’s what I want to say </a:t>
            </a:r>
          </a:p>
          <a:p>
            <a:endParaRPr lang="en-US" sz="2800" dirty="0"/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A9DFEE0-B411-A19D-3803-FD898FA20252}"/>
              </a:ext>
            </a:extLst>
          </p:cNvPr>
          <p:cNvSpPr txBox="1"/>
          <p:nvPr/>
        </p:nvSpPr>
        <p:spPr>
          <a:xfrm>
            <a:off x="1031298" y="1484991"/>
            <a:ext cx="9650557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A personal learning environment in the age of AI should be an architecture of agency. </a:t>
            </a:r>
          </a:p>
          <a:p>
            <a:endParaRPr lang="en-US" sz="2800" dirty="0"/>
          </a:p>
          <a:p>
            <a:r>
              <a:rPr lang="en-US" sz="2800" dirty="0"/>
              <a:t>It should be a learner-defined environment in which people choose and connect their sources, tools, identities, storage, publishing destinations, collaborators.</a:t>
            </a:r>
          </a:p>
          <a:p>
            <a:endParaRPr lang="en-US" sz="2800" dirty="0"/>
          </a:p>
          <a:p>
            <a:r>
              <a:rPr lang="en-US" sz="2800" dirty="0"/>
              <a:t>The role of AI is to help individuals and institutions overcome the barriers to personal learning that have led to disappointing technology choices in the past.</a:t>
            </a:r>
          </a:p>
        </p:txBody>
      </p:sp>
    </p:spTree>
    <p:extLst>
      <p:ext uri="{BB962C8B-B14F-4D97-AF65-F5344CB8AC3E}">
        <p14:creationId xmlns:p14="http://schemas.microsoft.com/office/powerpoint/2010/main" val="2559735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AF7A59-76D4-022D-3F18-FDCDE876CB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4B205BE-C7A0-CFAB-44CA-C1CC2549AA88}"/>
              </a:ext>
            </a:extLst>
          </p:cNvPr>
          <p:cNvSpPr txBox="1"/>
          <p:nvPr/>
        </p:nvSpPr>
        <p:spPr>
          <a:xfrm>
            <a:off x="1031298" y="653718"/>
            <a:ext cx="8019184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An architecture of agency</a:t>
            </a:r>
          </a:p>
          <a:p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2E5B75F-26B0-DA61-45FB-B8F2F0E496AB}"/>
              </a:ext>
            </a:extLst>
          </p:cNvPr>
          <p:cNvSpPr txBox="1"/>
          <p:nvPr/>
        </p:nvSpPr>
        <p:spPr>
          <a:xfrm>
            <a:off x="1031298" y="1373970"/>
            <a:ext cx="5348237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An architecture of agency defines the interfaces between the elements of a learning environment so people can select, replace, combine, or reject components. </a:t>
            </a:r>
          </a:p>
          <a:p>
            <a:endParaRPr lang="en-US" sz="2800" dirty="0"/>
          </a:p>
          <a:p>
            <a:r>
              <a:rPr lang="en-US" sz="2800" dirty="0"/>
              <a:t>It should allow different learners to build different environments based on their own needs, values, culture and commitments.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8D427BF-2501-5C4F-79DA-1DC6DAD603FF}"/>
              </a:ext>
            </a:extLst>
          </p:cNvPr>
          <p:cNvSpPr txBox="1"/>
          <p:nvPr/>
        </p:nvSpPr>
        <p:spPr>
          <a:xfrm>
            <a:off x="6524625" y="1373969"/>
            <a:ext cx="4714875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There’s a parallel with the open web here: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Open protocols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Interoperability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Permissionless innovation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User agency and portability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Decentralization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BE6DC3-7409-4A05-ACC3-F74C1F426158}"/>
              </a:ext>
            </a:extLst>
          </p:cNvPr>
          <p:cNvSpPr txBox="1"/>
          <p:nvPr/>
        </p:nvSpPr>
        <p:spPr>
          <a:xfrm>
            <a:off x="6524625" y="3857397"/>
            <a:ext cx="4299238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Center for Democracy and Technology </a:t>
            </a:r>
            <a:r>
              <a:rPr lang="en-US" dirty="0">
                <a:hlinkClick r:id="rId2"/>
              </a:rPr>
              <a:t>https://cdt.org/insights/preserving-the-open-internet-through-interoperability/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/>
              <a:t>Michael Nolan </a:t>
            </a:r>
            <a:r>
              <a:rPr lang="en-US" dirty="0">
                <a:hlinkClick r:id="rId3"/>
              </a:rPr>
              <a:t>https://spectrum.ieee.org/doctorow-interoperability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35531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84DC4F-06B6-A772-392C-972D9B6B19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135A230-BD94-EEAF-468E-C5165658D848}"/>
              </a:ext>
            </a:extLst>
          </p:cNvPr>
          <p:cNvSpPr txBox="1"/>
          <p:nvPr/>
        </p:nvSpPr>
        <p:spPr>
          <a:xfrm>
            <a:off x="1031298" y="653718"/>
            <a:ext cx="8019184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An architecture of agency</a:t>
            </a:r>
          </a:p>
          <a:p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26E5E40-8DF9-6C1F-0197-4094D809EE9E}"/>
              </a:ext>
            </a:extLst>
          </p:cNvPr>
          <p:cNvSpPr txBox="1"/>
          <p:nvPr/>
        </p:nvSpPr>
        <p:spPr>
          <a:xfrm>
            <a:off x="1031298" y="1373970"/>
            <a:ext cx="9712902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means the learner has meaningful control over: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Identity - Who am I across systems?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Sources - What do I read, watch, follow, or subscribe to?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Annotation - How do I respond while reading?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Memory / storage - Where are my notes, credentials, drafts, and records?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Composition - How do I synthesize, reflect, argue, and create?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AI services - Which models or agents do I use, and for what?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Publishing - Where does my work go?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Social feedback - Who can reply, annotate, remix, or build on it?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Governance - Who sets the rules, permissions, and defaults?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r>
              <a:rPr lang="en-US" sz="2400" dirty="0"/>
              <a:t>An architecture of agency doesn’t just define mechanisms of choice for each of these, it provides viable </a:t>
            </a:r>
            <a:r>
              <a:rPr lang="en-US" sz="2400" i="1" dirty="0"/>
              <a:t>access</a:t>
            </a:r>
            <a:r>
              <a:rPr lang="en-US" sz="2400" dirty="0"/>
              <a:t> to them – to create them, manage them, connect them through common interfaces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416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870</TotalTime>
  <Words>340</Words>
  <Application>Microsoft Office PowerPoint</Application>
  <PresentationFormat>Widescreen</PresentationFormat>
  <Paragraphs>37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Framing the Discussion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Stephen Downes</dc:creator>
  <cp:lastModifiedBy>Stephen Downes</cp:lastModifiedBy>
  <cp:revision>2</cp:revision>
  <dcterms:created xsi:type="dcterms:W3CDTF">2026-06-17T01:30:43Z</dcterms:created>
  <dcterms:modified xsi:type="dcterms:W3CDTF">2026-06-17T16:01:08Z</dcterms:modified>
</cp:coreProperties>
</file>