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2" r:id="rId4"/>
    <p:sldId id="263" r:id="rId5"/>
    <p:sldId id="264" r:id="rId6"/>
    <p:sldId id="267" r:id="rId7"/>
    <p:sldId id="266" r:id="rId8"/>
    <p:sldId id="265" r:id="rId9"/>
    <p:sldId id="268" r:id="rId10"/>
    <p:sldId id="261" r:id="rId11"/>
    <p:sldId id="260" r:id="rId12"/>
    <p:sldId id="269" r:id="rId13"/>
    <p:sldId id="270" r:id="rId14"/>
    <p:sldId id="271" r:id="rId15"/>
    <p:sldId id="272" r:id="rId16"/>
    <p:sldId id="273" r:id="rId17"/>
    <p:sldId id="274" r:id="rId18"/>
    <p:sldId id="258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90" r:id="rId28"/>
    <p:sldId id="259" r:id="rId29"/>
    <p:sldId id="283" r:id="rId30"/>
    <p:sldId id="285" r:id="rId31"/>
    <p:sldId id="284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5" autoAdjust="0"/>
    <p:restoredTop sz="94660"/>
  </p:normalViewPr>
  <p:slideViewPr>
    <p:cSldViewPr snapToGrid="0">
      <p:cViewPr varScale="1">
        <p:scale>
          <a:sx n="57" d="100"/>
          <a:sy n="57" d="100"/>
        </p:scale>
        <p:origin x="30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C5D45-7EDE-4ADF-9991-8225B2ED3D96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6C6C7-B4F4-40E3-8D98-2DDCA839090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318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6C6C7-B4F4-40E3-8D98-2DDCA839090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4213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6C6C7-B4F4-40E3-8D98-2DDCA839090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93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E43F5-E16C-3FF7-7DE2-F46C07F25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E9091-2F8A-0EFA-2D5C-7E4EB05AF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60CF1-E0BF-1C3D-9716-2CADEF16B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B7F9B-92A1-3303-734B-8EADE18AF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A65D6-F69A-7973-3323-31ADE44B4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36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A234D-5C2E-F32B-0994-751D2FD3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582C9-B23A-4D05-0418-CFF85C0F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49E-4A35-D2F2-8AE0-8F991F32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87475-3402-84AF-496D-D99F61DA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45C24-575B-2F1C-C700-DD062E28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011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A443B8-968B-EF9B-71AC-E4D46F972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18DB5-9238-B815-926D-A352E33AE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4A684-E2E3-2107-6AC4-A680EBFA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C08FD-D0AA-7D7B-F5F6-037D1B4A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C2F18-9B75-58C2-D37F-A0916C9E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298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0D1D-7DA9-8BF2-8D1F-B83DB52E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AE5D5-0212-F162-3350-CF89D9727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1C513-E55E-7F58-FEAF-DC0B0FB8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D856-56E4-38C9-1951-435C804E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FF53E-59D3-A8DC-A922-AC066AC31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879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ED870-141B-BE7F-B477-BCB97A8F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9E8F7-8E90-9D11-9952-E7C8D80F0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B0E51-8991-F404-9052-0DA130EF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1121D-F682-A358-608D-8EB90A61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8418D-E6F1-80F5-967C-0DF4803F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869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857A-0375-342C-6CF1-F06A334C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DC3A4-D1C2-FB5D-DE5B-D1E6B1590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1FB5A-5B6F-49BF-8C22-B47AC716C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3A578-1B16-5CA8-D796-DA83FBA9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49026-68AB-A67E-2561-4C576C4BF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DB4B6-7321-6FC7-F9F5-2BE6EAF4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634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EB0A6-0C18-0F14-4FEB-A7848BE0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4BB33-43C8-DD1B-4E8B-15C005EC2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0F7E1-A23F-1890-70F9-5831D8D8A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1C6AC-60F5-6C39-707E-E68F2DEA5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49D320-45D0-537C-61CF-E6129767F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ACF0D-F65B-6D89-489C-3F37B320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8D7D8D-00BD-548B-B6C0-76CF513F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A71D21-549E-9D67-A87A-CC2373A12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19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921F0-A935-9961-7CE5-B624A362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0D0945-767D-B2B3-8E1B-3D2DD723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E9A44-A335-22E7-E8A6-33E12DB4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1A460-2818-FEC8-0B8A-34C00B19E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50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7ED72-011F-3B00-32FF-A2748902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778D6-F15E-0621-1A7A-C0EEE61A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56C73-A0B1-6895-8960-5322D3AE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231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6CF0-F12F-DE5A-A272-86E4B03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44D0E-A2B9-5438-966F-28ADDCA75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3C5E2-D17F-F5BF-FA01-1E786AF30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44508-BCAC-429A-1E85-FE03F43E7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213D0-5A10-864D-03CC-91EF50BC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4434A-EE29-3BF1-FC31-5BF60E85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567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5225-6C93-98B4-0425-7E642086A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AF2DE4-E963-FB11-311B-9792357E5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2A158-7494-7DBF-527A-A4F5250CA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F7E10-3D30-0756-8A68-1F42ABA2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8AE82-40B5-5162-F136-63A4EC0F3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BBB1A-3901-D217-EC46-51A84F69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115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C951B9-464B-3A54-438B-CD959731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4E442-4BCF-5EE2-D02D-FB699E1FC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18716-8267-788A-0962-50949D28B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9B9B6D-45FC-4E7A-B098-8BC83B701AAE}" type="datetimeFigureOut">
              <a:rPr lang="en-CA" smtClean="0"/>
              <a:t>2026-06-18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0B320-A841-5355-54A9-8751178D0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44667-4DF7-9FD1-5B47-6B682F04E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043E5B-44B0-4967-9D52-7EC524601B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305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openpraxis.org/articles/10.55982/openpraxis.18.2.111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en.wikipedia.org/wiki/Teleolog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researchgate.net/publication/262488021_The_Theory_of_Transactional_Distanc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simplypsychology.org/constructivism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Network-visualizations-of-network-growth-models-described-in-the-text-Smaller-nodes-are_fig2_35919182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unesco.org/en/query-list/d/diversity-and-inclusion-educatio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oecd.org/en/publications/equity-and-inclusion-in-education_e9072e21-en/full-report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acnur.org/fileadmin/Documentos/BDL/2008/671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uadorweb.net/la-diversidad-cultural-del-ecuador-que-es-definicion-y-ejemplo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b.ec/sites/default/files/regulations/2025-02/codificado_de_la_ley_org%C3%A1nica_de_educaci%C3%B3n_intercultural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gob.ec/sites/default/files/regulations/2025-02/codificado_de_la_ley_org%C3%A1nica_de_educaci%C3%B3n_intercultural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publication/369639173_On_the_effectiveness_of_remuneration_of_public_universities'_lecturers_in_Polan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b.ec/sites/default/files/regulations/2025-02/codificado_de_la_ley_org%C3%A1nica_de_educaci%C3%B3n_intercultural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downes.ca/presentation/477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astodon.social/@cpi/116768876643811670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ofpositivity.com/be-yourself-reasons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uark.pressbooks.pub/edtech/chapter/connectivism-and-connective-knowledge-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mit.blogspot.com/2018/07/connectivism-new-learning-theory.htm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dsovirtual2455282.blogspot.com/2022/12/mapa-mental-sobre-su-personal-learning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researchgate.net/publication/338757819_Transformative_Music_Learning_Experiences_A_Chinese_Immigrant_in_Northeastern_Brazil_and_his_Love_for_Musica_Sertaneja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researchgate.net/publication/338757819_Transformative_Music_Learning_Experiences_A_Chinese_Immigrant_in_Northeastern_Brazil_and_his_Love_for_Musica_Sertaneja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es.ca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uark.pressbooks.pub/edtech/chapter/connectivism-and-connective-knowledge-2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ooks.google.ca/books/about/The_Computational_Brain.html?id=wVll6u0tzXoC&amp;redir_esc=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ark.pressbooks.pub/edtech/chapter/connectivism-and-connective-knowledge-2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books.google.ca/books/about/The_Computational_Brain.html?id=wVll6u0tzXoC&amp;redir_esc=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uark.pressbooks.pub/edtech/chapter/connectivism-and-connective-knowledge-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407.17305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88B3AA-57AC-13B0-D8FB-DF18A1C72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2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2FE6E5-CCEE-876B-9524-054C4EA318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Technology</a:t>
            </a:r>
            <a:r>
              <a:rPr lang="en-CA" dirty="0"/>
              <a:t>, </a:t>
            </a:r>
            <a:r>
              <a:rPr lang="en-CA" dirty="0">
                <a:solidFill>
                  <a:schemeClr val="bg1"/>
                </a:solidFill>
              </a:rPr>
              <a:t>Diversity</a:t>
            </a:r>
            <a:r>
              <a:rPr lang="en-CA" dirty="0"/>
              <a:t> </a:t>
            </a:r>
            <a:r>
              <a:rPr lang="en-CA" dirty="0">
                <a:solidFill>
                  <a:schemeClr val="bg1"/>
                </a:solidFill>
              </a:rPr>
              <a:t>and</a:t>
            </a:r>
            <a:r>
              <a:rPr lang="en-CA" dirty="0"/>
              <a:t> </a:t>
            </a:r>
            <a:r>
              <a:rPr lang="en-CA" dirty="0">
                <a:solidFill>
                  <a:schemeClr val="bg1"/>
                </a:solidFill>
              </a:rPr>
              <a:t>Human</a:t>
            </a:r>
            <a:r>
              <a:rPr lang="en-CA" dirty="0"/>
              <a:t> </a:t>
            </a:r>
            <a:r>
              <a:rPr lang="en-CA" dirty="0">
                <a:solidFill>
                  <a:schemeClr val="bg1"/>
                </a:solidFill>
              </a:rPr>
              <a:t>Connection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8B721-5ACD-68E8-3E4A-1A5D4C95F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448800" cy="1655762"/>
          </a:xfrm>
        </p:spPr>
        <p:txBody>
          <a:bodyPr>
            <a:normAutofit lnSpcReduction="10000"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</a:t>
            </a:r>
          </a:p>
          <a:p>
            <a:r>
              <a:rPr lang="en-CA" dirty="0">
                <a:solidFill>
                  <a:schemeClr val="bg1"/>
                </a:solidFill>
              </a:rPr>
              <a:t>V UNEMI English Convention</a:t>
            </a:r>
          </a:p>
          <a:p>
            <a:r>
              <a:rPr lang="en-CA" dirty="0">
                <a:solidFill>
                  <a:schemeClr val="bg1"/>
                </a:solidFill>
              </a:rPr>
              <a:t>Milagro, Ecuador</a:t>
            </a:r>
          </a:p>
          <a:p>
            <a:r>
              <a:rPr lang="en-CA" dirty="0">
                <a:solidFill>
                  <a:schemeClr val="bg1"/>
                </a:solidFill>
              </a:rPr>
              <a:t>June 19, 2026</a:t>
            </a:r>
          </a:p>
        </p:txBody>
      </p:sp>
    </p:spTree>
    <p:extLst>
      <p:ext uri="{BB962C8B-B14F-4D97-AF65-F5344CB8AC3E}">
        <p14:creationId xmlns:p14="http://schemas.microsoft.com/office/powerpoint/2010/main" val="738152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96D600-33A3-F1C0-49EE-36FB9C579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0F2DB06-D310-16E7-2B08-8C20C7EE0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131DC-9F89-4421-0BA0-EF99CDC8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1019513" cy="914400"/>
          </a:xfrm>
        </p:spPr>
        <p:txBody>
          <a:bodyPr anchor="b">
            <a:normAutofit/>
          </a:bodyPr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51A7D-16DE-E825-C1A1-1D16F708BCDC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612648" y="548640"/>
            <a:ext cx="8266176" cy="5605272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CA" sz="5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endParaRPr lang="en-CA" sz="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5ECF1-22F5-ADA0-65AE-270316B87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46" y="1466554"/>
            <a:ext cx="7742337" cy="516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82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B79CA-1CB8-A133-67D7-E2B7AC1F9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D7D19-4091-E8F8-0EC2-627DFDC7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86102-0A7A-6023-2765-23701C62D931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These days, we think of technology as ‘digital technology’</a:t>
            </a:r>
          </a:p>
          <a:p>
            <a:pPr>
              <a:spcBef>
                <a:spcPts val="2500"/>
              </a:spcBef>
            </a:pPr>
            <a:r>
              <a:rPr lang="en-CA" dirty="0"/>
              <a:t>But it’s not just a collection of tools, platforms and gadgets</a:t>
            </a:r>
          </a:p>
          <a:p>
            <a:pPr>
              <a:spcBef>
                <a:spcPts val="2500"/>
              </a:spcBef>
            </a:pPr>
            <a:r>
              <a:rPr lang="en-CA" dirty="0"/>
              <a:t>It can be  understood as the “orchestration of phenomena for some purpose”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79EBA-D3CE-806C-338E-26934E06303E}"/>
              </a:ext>
            </a:extLst>
          </p:cNvPr>
          <p:cNvSpPr txBox="1"/>
          <p:nvPr/>
        </p:nvSpPr>
        <p:spPr>
          <a:xfrm>
            <a:off x="5532120" y="5715586"/>
            <a:ext cx="3770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https://openpraxis.org/articles/10.55982/openpraxis.18.2.1117</a:t>
            </a:r>
            <a:r>
              <a:rPr lang="en-CA" dirty="0"/>
              <a:t> </a:t>
            </a:r>
          </a:p>
        </p:txBody>
      </p:sp>
      <p:pic>
        <p:nvPicPr>
          <p:cNvPr id="6" name="Picture 5" descr="What is workflow orchestration? The complete guide | Pega">
            <a:extLst>
              <a:ext uri="{FF2B5EF4-FFF2-40B4-BE49-F238E27FC236}">
                <a16:creationId xmlns:a16="http://schemas.microsoft.com/office/drawing/2014/main" id="{0704DB96-A5B1-3F11-F1C9-61187E203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080" y="2274848"/>
            <a:ext cx="6097293" cy="4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4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4D338-1238-B0E8-178D-99998804B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6B927D4-4C51-ACEC-7B38-2A18CA0D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FE2B3-090A-1743-A575-0E8A49FF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Teleology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03905-EE7B-4FFC-68FC-C5D91AD35AC2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A philosophical concept that explains causes in terms of ends, purposes, or goals.</a:t>
            </a:r>
          </a:p>
          <a:p>
            <a:pPr>
              <a:spcBef>
                <a:spcPts val="2500"/>
              </a:spcBef>
            </a:pPr>
            <a:r>
              <a:rPr lang="en-CA" dirty="0"/>
              <a:t>Either things have inherent purposes, or they are </a:t>
            </a:r>
            <a:r>
              <a:rPr lang="en-CA" i="1" dirty="0"/>
              <a:t>created</a:t>
            </a:r>
            <a:r>
              <a:rPr lang="en-CA" dirty="0"/>
              <a:t> for the achievement of some externally defined purpose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A4458-EF41-37B9-E758-B3BF1CA58412}"/>
              </a:ext>
            </a:extLst>
          </p:cNvPr>
          <p:cNvSpPr txBox="1"/>
          <p:nvPr/>
        </p:nvSpPr>
        <p:spPr>
          <a:xfrm>
            <a:off x="5532120" y="5715586"/>
            <a:ext cx="4145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https://en.wikipedia.org/wiki/Teleology</a:t>
            </a:r>
            <a:r>
              <a:rPr lang="en-CA" dirty="0"/>
              <a:t> </a:t>
            </a:r>
          </a:p>
        </p:txBody>
      </p:sp>
      <p:pic>
        <p:nvPicPr>
          <p:cNvPr id="4" name="Picture 3" descr="Teleological Arguments Essay: AQA A-Level Philosophy | Teaching Resources">
            <a:extLst>
              <a:ext uri="{FF2B5EF4-FFF2-40B4-BE49-F238E27FC236}">
                <a16:creationId xmlns:a16="http://schemas.microsoft.com/office/drawing/2014/main" id="{D1669E1B-0E2D-AB96-E75D-D1670DC6A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61" y="2740959"/>
            <a:ext cx="4353015" cy="325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1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F935A8-B2A6-CD9C-A98B-0862ED4F5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38E7A61-49FE-6423-02BF-A129F00A8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D4879-6D1F-3D05-ACF5-59148CF8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8681D-2CD9-E8C4-6865-AB8FA0A48EB5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A system is a network with a purpose</a:t>
            </a:r>
          </a:p>
          <a:p>
            <a:pPr>
              <a:spcBef>
                <a:spcPts val="2500"/>
              </a:spcBef>
            </a:pPr>
            <a:r>
              <a:rPr lang="en-CA" dirty="0"/>
              <a:t>Stafford Beer: “the purpose of a system is what It does” (POSIWID) </a:t>
            </a:r>
          </a:p>
          <a:p>
            <a:pPr>
              <a:spcBef>
                <a:spcPts val="2500"/>
              </a:spcBef>
            </a:pPr>
            <a:r>
              <a:rPr lang="en-CA" dirty="0"/>
              <a:t>I would add: “… what is does </a:t>
            </a:r>
            <a:r>
              <a:rPr lang="en-CA" i="1" dirty="0"/>
              <a:t>for us</a:t>
            </a:r>
            <a:r>
              <a:rPr lang="en-CA" dirty="0"/>
              <a:t>”</a:t>
            </a:r>
          </a:p>
          <a:p>
            <a:pPr>
              <a:spcBef>
                <a:spcPts val="2500"/>
              </a:spcBef>
            </a:pP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307D1-9E1F-E20C-7346-FE1859E15DF3}"/>
              </a:ext>
            </a:extLst>
          </p:cNvPr>
          <p:cNvSpPr txBox="1"/>
          <p:nvPr/>
        </p:nvSpPr>
        <p:spPr>
          <a:xfrm>
            <a:off x="5532120" y="5715586"/>
            <a:ext cx="5407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Beer, S. (1985). Diagnosing the System for Organizations. Chichester: John Wiley &amp; Sons.</a:t>
            </a:r>
            <a:endParaRPr lang="en-CA" dirty="0"/>
          </a:p>
        </p:txBody>
      </p:sp>
      <p:pic>
        <p:nvPicPr>
          <p:cNvPr id="6" name="Picture 5" descr="The Systems Thinking">
            <a:extLst>
              <a:ext uri="{FF2B5EF4-FFF2-40B4-BE49-F238E27FC236}">
                <a16:creationId xmlns:a16="http://schemas.microsoft.com/office/drawing/2014/main" id="{F6DA8B8E-6DC2-1EF1-A3C0-2BFC010C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86" y="2731120"/>
            <a:ext cx="4842766" cy="32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14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8F2AA-ADE5-12FF-D916-673B430D9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7018D2-1FA0-2A0F-1620-527CA764C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C8733-EAC1-144E-FBE2-830AE4B45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Learning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24BDA-5415-60D0-2F46-EC529BC85A55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What is the purpose of learning technology? Three answers:</a:t>
            </a:r>
          </a:p>
          <a:p>
            <a:pPr lvl="1">
              <a:spcBef>
                <a:spcPts val="2500"/>
              </a:spcBef>
            </a:pPr>
            <a:r>
              <a:rPr lang="en-CA" sz="2800" dirty="0"/>
              <a:t>To </a:t>
            </a:r>
            <a:r>
              <a:rPr lang="en-CA" sz="2800" i="1" dirty="0"/>
              <a:t>transmit</a:t>
            </a:r>
            <a:r>
              <a:rPr lang="en-CA" sz="2800" dirty="0"/>
              <a:t> knowledge</a:t>
            </a:r>
          </a:p>
          <a:p>
            <a:pPr lvl="1">
              <a:spcBef>
                <a:spcPts val="2500"/>
              </a:spcBef>
            </a:pPr>
            <a:r>
              <a:rPr lang="en-CA" sz="2800" dirty="0"/>
              <a:t>To </a:t>
            </a:r>
            <a:r>
              <a:rPr lang="en-CA" sz="2800" i="1" dirty="0"/>
              <a:t>construct</a:t>
            </a:r>
            <a:r>
              <a:rPr lang="en-CA" sz="2800" dirty="0"/>
              <a:t> knowledge</a:t>
            </a:r>
          </a:p>
          <a:p>
            <a:pPr lvl="1">
              <a:spcBef>
                <a:spcPts val="2500"/>
              </a:spcBef>
            </a:pPr>
            <a:r>
              <a:rPr lang="en-CA" sz="2800" dirty="0"/>
              <a:t>To </a:t>
            </a:r>
            <a:r>
              <a:rPr lang="en-CA" sz="2800" i="1" dirty="0"/>
              <a:t>grow</a:t>
            </a:r>
            <a:r>
              <a:rPr lang="en-CA" sz="2800" dirty="0"/>
              <a:t> knowledge</a:t>
            </a:r>
          </a:p>
          <a:p>
            <a:pPr>
              <a:spcBef>
                <a:spcPts val="2500"/>
              </a:spcBef>
            </a:pPr>
            <a:endParaRPr lang="en-CA" dirty="0"/>
          </a:p>
        </p:txBody>
      </p:sp>
      <p:pic>
        <p:nvPicPr>
          <p:cNvPr id="4" name="Picture 3" descr="Systems Map Template">
            <a:extLst>
              <a:ext uri="{FF2B5EF4-FFF2-40B4-BE49-F238E27FC236}">
                <a16:creationId xmlns:a16="http://schemas.microsoft.com/office/drawing/2014/main" id="{173C3F22-D95E-761A-3A70-BB0AE499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32" y="2875621"/>
            <a:ext cx="4586122" cy="398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68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E35EA1-64BC-339C-D304-DA76346A1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ABBBD46-328D-3991-EF90-F14BAF26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127A0-C197-4294-B0DA-1185ABC2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82878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Transmission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387F5-B983-EF52-4FA6-79597FCAD20B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Based in cognitivist and information-theoretic approaches</a:t>
            </a:r>
          </a:p>
          <a:p>
            <a:pPr>
              <a:spcBef>
                <a:spcPts val="2500"/>
              </a:spcBef>
            </a:pPr>
            <a:r>
              <a:rPr lang="en-CA" dirty="0"/>
              <a:t>Values </a:t>
            </a:r>
            <a:r>
              <a:rPr lang="en-CA" i="1" dirty="0"/>
              <a:t>fidelity</a:t>
            </a:r>
            <a:r>
              <a:rPr lang="en-CA" dirty="0"/>
              <a:t> of information transmission</a:t>
            </a:r>
          </a:p>
          <a:p>
            <a:pPr>
              <a:spcBef>
                <a:spcPts val="2500"/>
              </a:spcBef>
            </a:pPr>
            <a:r>
              <a:rPr lang="en-CA" dirty="0"/>
              <a:t>Error: depicting knowledge as a physical symbol system</a:t>
            </a:r>
          </a:p>
          <a:p>
            <a:pPr>
              <a:spcBef>
                <a:spcPts val="2500"/>
              </a:spcBef>
            </a:pPr>
            <a:endParaRPr lang="en-CA" sz="2800" dirty="0"/>
          </a:p>
          <a:p>
            <a:pPr>
              <a:spcBef>
                <a:spcPts val="2500"/>
              </a:spcBef>
            </a:pP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1E5FEB-9224-E172-2B5B-153FC8AAC2BE}"/>
              </a:ext>
            </a:extLst>
          </p:cNvPr>
          <p:cNvSpPr txBox="1"/>
          <p:nvPr/>
        </p:nvSpPr>
        <p:spPr>
          <a:xfrm>
            <a:off x="5532120" y="5224964"/>
            <a:ext cx="6096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Michael G. Moore, Theory of Transactional Distance </a:t>
            </a:r>
            <a:r>
              <a:rPr lang="en-CA" dirty="0">
                <a:hlinkClick r:id="rId2"/>
              </a:rPr>
              <a:t>https://www.researchgate.net/publication/262488021_The_Theory_of_Transactional_Distance</a:t>
            </a:r>
            <a:r>
              <a:rPr lang="en-CA" dirty="0"/>
              <a:t> </a:t>
            </a:r>
          </a:p>
        </p:txBody>
      </p:sp>
      <p:pic>
        <p:nvPicPr>
          <p:cNvPr id="6" name="Picture 5" descr="Claude Shannon's Information Theory: The Mathematical Blueprint Behind ...">
            <a:extLst>
              <a:ext uri="{FF2B5EF4-FFF2-40B4-BE49-F238E27FC236}">
                <a16:creationId xmlns:a16="http://schemas.microsoft.com/office/drawing/2014/main" id="{A454CDB3-308D-7BE6-4AE4-2F92721D8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1" y="2613489"/>
            <a:ext cx="5366458" cy="30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98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F81C33-719A-AF8E-C473-A6E1BBC28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9BF8F35-17C9-51B3-7B01-BCEE132C2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18D56-C668-E956-0978-F1D4752E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EFBB3-44C2-13A9-6CAD-1DCD2D06124E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Understands that knowledge is not transmitted but is </a:t>
            </a:r>
            <a:r>
              <a:rPr lang="en-CA" i="1" dirty="0"/>
              <a:t>created</a:t>
            </a:r>
            <a:r>
              <a:rPr lang="en-CA" dirty="0"/>
              <a:t> anew in each individual learner</a:t>
            </a:r>
          </a:p>
          <a:p>
            <a:pPr>
              <a:spcBef>
                <a:spcPts val="2500"/>
              </a:spcBef>
            </a:pPr>
            <a:r>
              <a:rPr lang="en-CA" dirty="0"/>
              <a:t>Has origins in philosophical and scientific constructivism</a:t>
            </a:r>
          </a:p>
          <a:p>
            <a:pPr>
              <a:spcBef>
                <a:spcPts val="2500"/>
              </a:spcBef>
            </a:pPr>
            <a:r>
              <a:rPr lang="en-CA" dirty="0"/>
              <a:t>Error: conflating </a:t>
            </a:r>
            <a:r>
              <a:rPr lang="en-CA" i="1" dirty="0"/>
              <a:t>public</a:t>
            </a:r>
            <a:r>
              <a:rPr lang="en-CA" dirty="0"/>
              <a:t> knowledge and </a:t>
            </a:r>
            <a:r>
              <a:rPr lang="en-CA" i="1" dirty="0"/>
              <a:t>personal</a:t>
            </a:r>
            <a:r>
              <a:rPr lang="en-CA" dirty="0"/>
              <a:t> knowledge</a:t>
            </a:r>
            <a:endParaRPr lang="en-CA" sz="2800" dirty="0"/>
          </a:p>
          <a:p>
            <a:pPr>
              <a:spcBef>
                <a:spcPts val="2500"/>
              </a:spcBef>
            </a:pP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F65C95-C602-65C4-F32F-54D3350A01BA}"/>
              </a:ext>
            </a:extLst>
          </p:cNvPr>
          <p:cNvSpPr txBox="1"/>
          <p:nvPr/>
        </p:nvSpPr>
        <p:spPr>
          <a:xfrm>
            <a:off x="5532120" y="5224964"/>
            <a:ext cx="6096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https://www.simplypsychology.org/constructivism.html</a:t>
            </a:r>
            <a:r>
              <a:rPr lang="en-CA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55F75-ED93-895F-122D-BDE034BE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48" y="2646077"/>
            <a:ext cx="4416602" cy="35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55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C40B67-F2C7-54FD-4FD1-CD38263A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E16998-3E03-7B91-A525-EA00DA0B6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0CFB6-E825-C0D3-1AE1-644CA36C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6704C-DE8E-45DB-FCCA-9E6B8921164E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Knowledge develops naturally in each individual learner</a:t>
            </a:r>
          </a:p>
          <a:p>
            <a:pPr>
              <a:spcBef>
                <a:spcPts val="2500"/>
              </a:spcBef>
            </a:pPr>
            <a:r>
              <a:rPr lang="en-CA" dirty="0"/>
              <a:t>It is an adaptive response to experience</a:t>
            </a:r>
          </a:p>
          <a:p>
            <a:pPr>
              <a:spcBef>
                <a:spcPts val="2500"/>
              </a:spcBef>
            </a:pPr>
            <a:r>
              <a:rPr lang="en-CA" dirty="0"/>
              <a:t>The </a:t>
            </a:r>
            <a:r>
              <a:rPr lang="en-CA" i="1" dirty="0"/>
              <a:t>purpose</a:t>
            </a:r>
            <a:r>
              <a:rPr lang="en-CA" dirty="0"/>
              <a:t> of knowledge is separated from the </a:t>
            </a:r>
            <a:r>
              <a:rPr lang="en-CA" i="1" dirty="0"/>
              <a:t>origin</a:t>
            </a:r>
            <a:r>
              <a:rPr lang="en-CA" dirty="0"/>
              <a:t> of knowledge</a:t>
            </a:r>
          </a:p>
          <a:p>
            <a:pPr>
              <a:spcBef>
                <a:spcPts val="2500"/>
              </a:spcBef>
            </a:pPr>
            <a:endParaRPr lang="en-CA" dirty="0"/>
          </a:p>
        </p:txBody>
      </p:sp>
      <p:pic>
        <p:nvPicPr>
          <p:cNvPr id="4" name="Picture 3" descr="Network visualizations of network growth models described in the text ...">
            <a:extLst>
              <a:ext uri="{FF2B5EF4-FFF2-40B4-BE49-F238E27FC236}">
                <a16:creationId xmlns:a16="http://schemas.microsoft.com/office/drawing/2014/main" id="{5EC83E19-2858-32D8-645F-D11F42735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6" y="2631673"/>
            <a:ext cx="5255466" cy="2448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CD3AE-2E9F-7F5D-052C-E65C6BF53BC0}"/>
              </a:ext>
            </a:extLst>
          </p:cNvPr>
          <p:cNvSpPr txBox="1"/>
          <p:nvPr/>
        </p:nvSpPr>
        <p:spPr>
          <a:xfrm>
            <a:off x="614678" y="5507386"/>
            <a:ext cx="6096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https://www.researchgate.net/figure/Network-visualizations-of-network-growth-models-described-in-the-text-Smaller-nodes-are_fig2_359191824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0278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76834B-288A-5994-82BB-3391C0F3E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5FC6DF-812B-1A5F-1D5C-DBDD864AD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C0845-F113-D28F-981D-E6D6DDC9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1019513" cy="914400"/>
          </a:xfrm>
        </p:spPr>
        <p:txBody>
          <a:bodyPr anchor="b">
            <a:normAutofit/>
          </a:bodyPr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A7429-C11E-76EB-FE15-FC8D1698EDC6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612648" y="548640"/>
            <a:ext cx="8266176" cy="5605272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CA" sz="5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Diversity</a:t>
            </a:r>
            <a:endParaRPr lang="en-CA" sz="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0A8B9-E8DA-4D30-7E6F-5A4C64143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90" y="1498154"/>
            <a:ext cx="7736762" cy="51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99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C44301-F2BA-317D-1405-0DD34FF2B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2D4A457-470B-0080-188D-CF6881D89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C81D3-A64D-17B2-3914-1B23D04A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41C8B-CB4F-FD2D-9431-BC45D9A1A8E1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Difference, rather than sameness</a:t>
            </a:r>
          </a:p>
          <a:p>
            <a:pPr>
              <a:spcBef>
                <a:spcPts val="2500"/>
              </a:spcBef>
            </a:pPr>
            <a:r>
              <a:rPr lang="en-CA" dirty="0"/>
              <a:t>References practices that create equitable and supportive learning environments that “respect, value, and respond to the differences among learners,” regardless of background, identity, or ability.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CF0D5-983B-0603-C8D1-0F558FB73277}"/>
              </a:ext>
            </a:extLst>
          </p:cNvPr>
          <p:cNvSpPr txBox="1"/>
          <p:nvPr/>
        </p:nvSpPr>
        <p:spPr>
          <a:xfrm>
            <a:off x="5374938" y="5314151"/>
            <a:ext cx="609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UNESCO </a:t>
            </a:r>
            <a:r>
              <a:rPr lang="en-CA" dirty="0">
                <a:hlinkClick r:id="rId2"/>
              </a:rPr>
              <a:t>https://www.unesco.org/en/query-list/d/diversity-and-inclusion-education</a:t>
            </a:r>
            <a:r>
              <a:rPr lang="en-CA" dirty="0"/>
              <a:t> </a:t>
            </a:r>
          </a:p>
        </p:txBody>
      </p:sp>
      <p:pic>
        <p:nvPicPr>
          <p:cNvPr id="6" name="Picture 5" descr="Colorful Diversity Free Stock Photo - Public Domain Pictures">
            <a:extLst>
              <a:ext uri="{FF2B5EF4-FFF2-40B4-BE49-F238E27FC236}">
                <a16:creationId xmlns:a16="http://schemas.microsoft.com/office/drawing/2014/main" id="{65E2F379-7093-29C1-3200-E7A3096FF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28" y="2916044"/>
            <a:ext cx="5168810" cy="34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1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4B8143-3907-5396-F19C-4EDBFE8DE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ADFD-7BB5-1F68-B720-5A30329D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1019513" cy="914400"/>
          </a:xfrm>
        </p:spPr>
        <p:txBody>
          <a:bodyPr anchor="b">
            <a:normAutofit/>
          </a:bodyPr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BEA62-36C2-A297-DB32-F3C856079298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612648" y="548640"/>
            <a:ext cx="8266176" cy="5605272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CA" sz="5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Connectivism</a:t>
            </a:r>
            <a:endParaRPr lang="en-CA" sz="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FD23D-2D6E-CF11-7BAA-7DAC6D368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95" y="1317480"/>
            <a:ext cx="8182810" cy="54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79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3490B8-A0C9-C73A-A367-997D0DC40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D552FA-4A5E-B0F0-CBFB-C2F25A081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55C3C-E35E-40FD-D9FF-9BD8EA024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Equity, 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B1D90-BEE1-9F24-2368-5351D07DEA34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All, not some</a:t>
            </a:r>
          </a:p>
          <a:p>
            <a:pPr>
              <a:spcBef>
                <a:spcPts val="2500"/>
              </a:spcBef>
            </a:pPr>
            <a:r>
              <a:rPr lang="en-CA" dirty="0"/>
              <a:t>Supporting diversity by promoting more equitable and inclusive education systems.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992E47-8B3B-B8C0-9A10-0272C88E6064}"/>
              </a:ext>
            </a:extLst>
          </p:cNvPr>
          <p:cNvSpPr txBox="1"/>
          <p:nvPr/>
        </p:nvSpPr>
        <p:spPr>
          <a:xfrm>
            <a:off x="5532120" y="4990985"/>
            <a:ext cx="609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OECD: </a:t>
            </a:r>
            <a:r>
              <a:rPr lang="en-CA" dirty="0">
                <a:hlinkClick r:id="rId2"/>
              </a:rPr>
              <a:t>https://www.oecd.org/en/publications/equity-and-inclusion-in-education_e9072e21-en/full-report.html</a:t>
            </a:r>
            <a:r>
              <a:rPr lang="en-CA" dirty="0"/>
              <a:t> </a:t>
            </a:r>
          </a:p>
        </p:txBody>
      </p:sp>
      <p:pic>
        <p:nvPicPr>
          <p:cNvPr id="10" name="Picture 9" descr="4.4: Theories of Inequity and Inequality - Social Sci LibreTexts">
            <a:extLst>
              <a:ext uri="{FF2B5EF4-FFF2-40B4-BE49-F238E27FC236}">
                <a16:creationId xmlns:a16="http://schemas.microsoft.com/office/drawing/2014/main" id="{0EFABE45-9FAF-E5B5-ED10-B169C537D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2" y="2542029"/>
            <a:ext cx="5206496" cy="29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79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F076D-1C9B-97BB-7B19-7C9B0677A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1E67D46-53D7-1F70-F34C-091D4AEF8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B12B1-7ABC-4AE2-A4C1-592974EF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Ecuadorian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8DADA-93BA-99A1-91F9-AECC14E3F854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Multicultural, multinational, inclusive</a:t>
            </a:r>
          </a:p>
          <a:p>
            <a:pPr>
              <a:spcBef>
                <a:spcPts val="2500"/>
              </a:spcBef>
            </a:pPr>
            <a:r>
              <a:rPr lang="en-US" dirty="0"/>
              <a:t>A vision aligned with the country’s geographic, cultural, and linguistic diversity and with the rights of communities, peoples, and nationalities.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34B93-746A-1350-BE6F-FA0207D38C06}"/>
              </a:ext>
            </a:extLst>
          </p:cNvPr>
          <p:cNvSpPr txBox="1"/>
          <p:nvPr/>
        </p:nvSpPr>
        <p:spPr>
          <a:xfrm>
            <a:off x="5532120" y="4990985"/>
            <a:ext cx="609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https://www.acnur.org/fileadmin/Documentos/BDL/2008/6716.pdf</a:t>
            </a:r>
            <a:r>
              <a:rPr lang="en-CA" dirty="0"/>
              <a:t> Art. 358, 377</a:t>
            </a:r>
          </a:p>
        </p:txBody>
      </p:sp>
      <p:pic>
        <p:nvPicPr>
          <p:cNvPr id="4" name="Picture 3" descr="La Diversidad Cultural del Ecuador ¿Qué es? Definición y ejemplos 】 ️">
            <a:extLst>
              <a:ext uri="{FF2B5EF4-FFF2-40B4-BE49-F238E27FC236}">
                <a16:creationId xmlns:a16="http://schemas.microsoft.com/office/drawing/2014/main" id="{41A691FD-CF94-D464-F19A-482BFF14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09" y="2893742"/>
            <a:ext cx="2893475" cy="3578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25918-80DE-9208-56A8-DF9B1E38E82A}"/>
              </a:ext>
            </a:extLst>
          </p:cNvPr>
          <p:cNvSpPr txBox="1"/>
          <p:nvPr/>
        </p:nvSpPr>
        <p:spPr>
          <a:xfrm>
            <a:off x="3968440" y="5859508"/>
            <a:ext cx="609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https://ecuadorweb.net/la-diversidad-cultural-del-ecuador-que-es-definicion-y-ejemplos/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8325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BE5CE-D96D-B6C2-D735-CF22F825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8CE89F5-B5D8-6F51-0201-15FEA60A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4AABF-CD53-3B2B-9B2C-335EC105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Objectives – Individual and Ethical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B70FD-7E45-4241-B760-2D59D778125C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US" dirty="0"/>
              <a:t>Human Rights – “This approach centers on the human being, both in their individual and social dimensions. Education is a right that enables the development of other rights to achieve a dignified life.”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493ACF-F8A3-DCF1-1067-A895B89821F4}"/>
              </a:ext>
            </a:extLst>
          </p:cNvPr>
          <p:cNvSpPr txBox="1"/>
          <p:nvPr/>
        </p:nvSpPr>
        <p:spPr>
          <a:xfrm>
            <a:off x="5532120" y="5152678"/>
            <a:ext cx="6096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https://www.gob.ec/sites/default/files/regulations/2025-02/codificado_de_la_ley_org%C3%A1nica_de_educaci%C3%B3n_intercultural.pdf</a:t>
            </a:r>
            <a:r>
              <a:rPr lang="en-CA" dirty="0"/>
              <a:t>  p.8</a:t>
            </a:r>
          </a:p>
        </p:txBody>
      </p:sp>
      <p:pic>
        <p:nvPicPr>
          <p:cNvPr id="4" name="Picture 3" descr="Premium Vector | Education international human rights vector ai generated">
            <a:extLst>
              <a:ext uri="{FF2B5EF4-FFF2-40B4-BE49-F238E27FC236}">
                <a16:creationId xmlns:a16="http://schemas.microsoft.com/office/drawing/2014/main" id="{1D8FB3AF-AD34-321B-51CD-EA8E91713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50" y="3607420"/>
            <a:ext cx="2850530" cy="28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28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AA0D71-F066-91E2-2791-62EC30BBA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19DC02D-8B90-AA55-8790-0764B43B4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37DA7-367F-F0F4-5549-3BE962F8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Objectives – Social &amp; Economic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51713-3A2B-CA47-8823-A99EA718F2E1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The enhancement of the country's productive capacities </a:t>
            </a:r>
          </a:p>
          <a:p>
            <a:pPr>
              <a:spcBef>
                <a:spcPts val="2500"/>
              </a:spcBef>
            </a:pPr>
            <a:r>
              <a:rPr lang="en-CA" dirty="0"/>
              <a:t>Training individuals to launch their own individual or collective productive initiatives</a:t>
            </a:r>
          </a:p>
          <a:p>
            <a:pPr>
              <a:spcBef>
                <a:spcPts val="2500"/>
              </a:spcBef>
            </a:pPr>
            <a:r>
              <a:rPr lang="en-CA" dirty="0"/>
              <a:t>Strengthening of an entrepreneurial culture.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56D92-DF13-7D40-6189-7070216EFB5F}"/>
              </a:ext>
            </a:extLst>
          </p:cNvPr>
          <p:cNvSpPr txBox="1"/>
          <p:nvPr/>
        </p:nvSpPr>
        <p:spPr>
          <a:xfrm>
            <a:off x="5532120" y="5152678"/>
            <a:ext cx="6096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https://www.gob.ec/sites/default/files/regulations/2025-02/codificado_de_la_ley_org%C3%A1nica_de_educaci%C3%B3n_intercultural.pdf</a:t>
            </a:r>
            <a:r>
              <a:rPr lang="en-CA" dirty="0"/>
              <a:t>  p. 11</a:t>
            </a:r>
          </a:p>
        </p:txBody>
      </p:sp>
      <p:pic>
        <p:nvPicPr>
          <p:cNvPr id="4" name="Picture 3" descr="Links between higher education and economic growth | Download ...">
            <a:extLst>
              <a:ext uri="{FF2B5EF4-FFF2-40B4-BE49-F238E27FC236}">
                <a16:creationId xmlns:a16="http://schemas.microsoft.com/office/drawing/2014/main" id="{BA779140-05A3-7D12-50AD-1B042D13B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8" y="3604134"/>
            <a:ext cx="5132582" cy="2391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FB16E8-FE77-EF89-8D76-1610CC0D46A2}"/>
              </a:ext>
            </a:extLst>
          </p:cNvPr>
          <p:cNvSpPr txBox="1"/>
          <p:nvPr/>
        </p:nvSpPr>
        <p:spPr>
          <a:xfrm>
            <a:off x="277295" y="5829583"/>
            <a:ext cx="11229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Image: </a:t>
            </a:r>
            <a:r>
              <a:rPr lang="en-CA" dirty="0">
                <a:hlinkClick r:id="rId4"/>
              </a:rPr>
              <a:t>https://www.researchgate.net/publication/369639173_On_the_effectiveness_of_remuneration_of_public_universities'_lecturers_in_Poland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437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304674-4F6A-5790-2D52-1E4F0DB49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6D4D7-0099-43FC-2F3E-71528889C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29D61-858D-2368-CDFA-23D676D8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But… </a:t>
            </a:r>
            <a:r>
              <a:rPr lang="en-CA" i="1" dirty="0"/>
              <a:t>Why?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3C32E-C4FE-95E2-D70F-8A4C93C95A71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The need for diversity does not </a:t>
            </a:r>
            <a:r>
              <a:rPr lang="en-CA" i="1" dirty="0"/>
              <a:t>follow</a:t>
            </a:r>
            <a:r>
              <a:rPr lang="en-CA" dirty="0"/>
              <a:t> from the reasons we tend to support diversity</a:t>
            </a:r>
          </a:p>
          <a:p>
            <a:pPr>
              <a:spcBef>
                <a:spcPts val="2500"/>
              </a:spcBef>
            </a:pPr>
            <a:r>
              <a:rPr lang="en-CA" dirty="0"/>
              <a:t>As a result, education as a field is prolific with appeals to sameness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659026-CD2F-4A2B-995E-D658F3688850}"/>
              </a:ext>
            </a:extLst>
          </p:cNvPr>
          <p:cNvSpPr txBox="1"/>
          <p:nvPr/>
        </p:nvSpPr>
        <p:spPr>
          <a:xfrm>
            <a:off x="5532120" y="5152678"/>
            <a:ext cx="6096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https://www.gob.ec/sites/default/files/regulations/2025-02/codificado_de_la_ley_org%C3%A1nica_de_educaci%C3%B3n_intercultural.pdf</a:t>
            </a:r>
            <a:r>
              <a:rPr lang="en-CA" dirty="0"/>
              <a:t>  p. 11</a:t>
            </a:r>
          </a:p>
        </p:txBody>
      </p:sp>
      <p:pic>
        <p:nvPicPr>
          <p:cNvPr id="4" name="Picture 3" descr="Why Is It Important For Diversity In The Workplace at Marianne Holt blog">
            <a:extLst>
              <a:ext uri="{FF2B5EF4-FFF2-40B4-BE49-F238E27FC236}">
                <a16:creationId xmlns:a16="http://schemas.microsoft.com/office/drawing/2014/main" id="{48ED8861-E2E4-E8A1-991A-09D6AFDB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68" y="2648638"/>
            <a:ext cx="4572697" cy="24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75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C4026-E7AD-C3A4-F5EF-0E42160C8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FEC372-B90F-60D3-E180-E60763436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046FB-1184-1E14-67E1-4E22728F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The Semantic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50A83-9932-592F-A09C-D90A3AE8389C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Autonomy, diversity, openness, interactivity</a:t>
            </a:r>
          </a:p>
          <a:p>
            <a:pPr>
              <a:spcBef>
                <a:spcPts val="2500"/>
              </a:spcBef>
            </a:pPr>
            <a:r>
              <a:rPr lang="en-CA" dirty="0"/>
              <a:t>These describe the </a:t>
            </a:r>
            <a:r>
              <a:rPr lang="en-CA" i="1" dirty="0"/>
              <a:t>conditions</a:t>
            </a:r>
            <a:r>
              <a:rPr lang="en-CA" dirty="0"/>
              <a:t> that are supportive of network connectivity</a:t>
            </a:r>
          </a:p>
          <a:p>
            <a:pPr>
              <a:spcBef>
                <a:spcPts val="2500"/>
              </a:spcBef>
            </a:pPr>
            <a:r>
              <a:rPr lang="en-CA" dirty="0"/>
              <a:t>Without diversity, connections do not grow and change</a:t>
            </a:r>
          </a:p>
          <a:p>
            <a:pPr>
              <a:spcBef>
                <a:spcPts val="2500"/>
              </a:spcBef>
            </a:pPr>
            <a:endParaRPr lang="en-CA" dirty="0"/>
          </a:p>
          <a:p>
            <a:pPr>
              <a:spcBef>
                <a:spcPts val="2500"/>
              </a:spcBef>
            </a:pP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25069-FE94-36DC-D9C8-D2A59CD689BE}"/>
              </a:ext>
            </a:extLst>
          </p:cNvPr>
          <p:cNvSpPr txBox="1"/>
          <p:nvPr/>
        </p:nvSpPr>
        <p:spPr>
          <a:xfrm>
            <a:off x="5532120" y="5547061"/>
            <a:ext cx="6096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https://www.downes.ca/presentation/477</a:t>
            </a:r>
            <a:r>
              <a:rPr lang="en-CA" dirty="0"/>
              <a:t> </a:t>
            </a:r>
          </a:p>
        </p:txBody>
      </p:sp>
      <p:pic>
        <p:nvPicPr>
          <p:cNvPr id="6" name="Picture 5" descr="Cohort based education">
            <a:extLst>
              <a:ext uri="{FF2B5EF4-FFF2-40B4-BE49-F238E27FC236}">
                <a16:creationId xmlns:a16="http://schemas.microsoft.com/office/drawing/2014/main" id="{3BA6D8C9-3390-ED98-3122-141B380E6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78" y="3339790"/>
            <a:ext cx="4881691" cy="27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61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CAF72F-9CCF-A2A8-E91C-DAF15678F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C20A92-3255-0D83-DC25-40D6A174B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D7CC0-D102-772C-85D2-7D802F4C1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Varieties of 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66BAD-5E03-1C88-03E4-A881B2FAE78F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Diversity is more than just intersectionality</a:t>
            </a:r>
          </a:p>
          <a:p>
            <a:pPr>
              <a:spcBef>
                <a:spcPts val="2500"/>
              </a:spcBef>
            </a:pPr>
            <a:r>
              <a:rPr lang="en-CA" dirty="0"/>
              <a:t>Each person has their own unique experiences, and hence, knowledge</a:t>
            </a:r>
          </a:p>
          <a:p>
            <a:pPr>
              <a:spcBef>
                <a:spcPts val="2500"/>
              </a:spcBef>
            </a:pPr>
            <a:r>
              <a:rPr lang="en-CA" dirty="0"/>
              <a:t>Diversity includes purpose and goals, learning preferences, technology options, more…</a:t>
            </a:r>
          </a:p>
          <a:p>
            <a:pPr>
              <a:spcBef>
                <a:spcPts val="2500"/>
              </a:spcBef>
            </a:pPr>
            <a:endParaRPr lang="en-CA" dirty="0"/>
          </a:p>
        </p:txBody>
      </p:sp>
      <p:pic>
        <p:nvPicPr>
          <p:cNvPr id="4" name="Picture 3" descr="And yes, there's a ceiling fan collector community because of course there is!&#10;https://www.youtube.com/watch?v=_KWdCqpXB7A">
            <a:extLst>
              <a:ext uri="{FF2B5EF4-FFF2-40B4-BE49-F238E27FC236}">
                <a16:creationId xmlns:a16="http://schemas.microsoft.com/office/drawing/2014/main" id="{A2E82963-8BBB-16B3-1847-EC4E603FB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68" y="3204169"/>
            <a:ext cx="3718387" cy="2344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76384-D515-AE2D-5ADD-4514D79A5EB7}"/>
              </a:ext>
            </a:extLst>
          </p:cNvPr>
          <p:cNvSpPr txBox="1"/>
          <p:nvPr/>
        </p:nvSpPr>
        <p:spPr>
          <a:xfrm>
            <a:off x="614678" y="5876717"/>
            <a:ext cx="6096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https://mastodon.social/@cpi/116768876643811670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8126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8A500E-1887-91D6-57D4-A08B75A36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DBF659-27BF-F1A2-B728-05C7DA5E9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68809-B3DC-27A0-6928-8209364F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8592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Building Diversity: Be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91007-23E6-9234-8C28-16DDDD69EA19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Cultivating diversity of experience is a key to personal learning</a:t>
            </a:r>
          </a:p>
          <a:p>
            <a:pPr>
              <a:spcBef>
                <a:spcPts val="2500"/>
              </a:spcBef>
            </a:pPr>
            <a:r>
              <a:rPr lang="en-CA" dirty="0"/>
              <a:t>This engages and requires the other conditions of autonomy and openness</a:t>
            </a:r>
          </a:p>
          <a:p>
            <a:pPr>
              <a:spcBef>
                <a:spcPts val="2500"/>
              </a:spcBef>
            </a:pPr>
            <a:r>
              <a:rPr lang="en-CA" dirty="0"/>
              <a:t>And it involves understanding that social knowledge </a:t>
            </a:r>
            <a:r>
              <a:rPr lang="en-CA" i="1" dirty="0"/>
              <a:t>emerges</a:t>
            </a:r>
            <a:r>
              <a:rPr lang="en-CA" dirty="0"/>
              <a:t> through interaction from diverse perspectives</a:t>
            </a:r>
          </a:p>
          <a:p>
            <a:pPr>
              <a:spcBef>
                <a:spcPts val="2500"/>
              </a:spcBef>
            </a:pPr>
            <a:endParaRPr lang="en-CA" dirty="0"/>
          </a:p>
        </p:txBody>
      </p:sp>
      <p:pic>
        <p:nvPicPr>
          <p:cNvPr id="5" name="Picture 4" descr="10 Reasons You Should Always Be Yourself">
            <a:extLst>
              <a:ext uri="{FF2B5EF4-FFF2-40B4-BE49-F238E27FC236}">
                <a16:creationId xmlns:a16="http://schemas.microsoft.com/office/drawing/2014/main" id="{F1B1883F-01D5-E6D0-11B1-4FE32E71C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2985913"/>
            <a:ext cx="4457700" cy="2507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8854A9-2E3B-06E9-AD11-588EF02C3CA3}"/>
              </a:ext>
            </a:extLst>
          </p:cNvPr>
          <p:cNvSpPr txBox="1"/>
          <p:nvPr/>
        </p:nvSpPr>
        <p:spPr>
          <a:xfrm>
            <a:off x="614678" y="5966339"/>
            <a:ext cx="6096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https://www.powerofpositivity.com/be-yourself-reasons/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6176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C6C8D-1F56-54D3-39B3-702AA42C8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E1D3E8-222E-C9F9-AB13-84210621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FB596-112E-C733-3EA7-072D9129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1019513" cy="914400"/>
          </a:xfrm>
        </p:spPr>
        <p:txBody>
          <a:bodyPr anchor="b">
            <a:normAutofit/>
          </a:bodyPr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2E866-C17F-6FAF-C825-5145E0D994FA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612648" y="548640"/>
            <a:ext cx="8266176" cy="5605272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CA" sz="5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 Connection</a:t>
            </a:r>
            <a:endParaRPr lang="en-CA" sz="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ED065-BC65-D239-AE70-8232A26A4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03" y="1312202"/>
            <a:ext cx="7848274" cy="52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38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4E142C-9E09-85BD-7B85-C06AD8D9E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E208827-123F-508E-FC4B-DA4CAC55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0BFED-0520-AA74-D6FE-D934F878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7A467-1542-1807-C3CD-6615B131DB98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r>
              <a:rPr lang="en-US" dirty="0"/>
              <a:t>In the LMS era, the platform organized the learning experience.</a:t>
            </a:r>
          </a:p>
          <a:p>
            <a:r>
              <a:rPr lang="en-US" dirty="0"/>
              <a:t>Today, we’re just adding AI to the platform. </a:t>
            </a:r>
          </a:p>
          <a:p>
            <a:r>
              <a:rPr lang="en-US" dirty="0"/>
              <a:t>Learners do not define their own learning environment. It is defined for them by institutions, vendors, recommender systems, or AI defaults.</a:t>
            </a:r>
          </a:p>
          <a:p>
            <a:pPr>
              <a:spcBef>
                <a:spcPts val="2500"/>
              </a:spcBef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F6B3D-F33D-1571-8EA3-5412C0485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39" y="2622428"/>
            <a:ext cx="3985260" cy="36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76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A6604-7080-742F-D03C-C231DB3D5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D409B1-D9EA-4131-D237-2DED77544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163FF-8201-1639-4AAA-BA43C2C92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Connectivism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B46DF-4123-CC1B-11C2-0C47D3B1F78D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Knowledge is distributed across a network of connections</a:t>
            </a:r>
          </a:p>
          <a:p>
            <a:pPr>
              <a:spcBef>
                <a:spcPts val="2500"/>
              </a:spcBef>
            </a:pPr>
            <a:r>
              <a:rPr lang="en-CA" dirty="0"/>
              <a:t>Learning consists of the ability to construct and traverse those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36AFAF-D73D-F471-83F3-6A423FD79AD9}"/>
              </a:ext>
            </a:extLst>
          </p:cNvPr>
          <p:cNvSpPr txBox="1"/>
          <p:nvPr/>
        </p:nvSpPr>
        <p:spPr>
          <a:xfrm>
            <a:off x="5532120" y="5715586"/>
            <a:ext cx="5396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https://uark.pressbooks.pub/edtech/chapter/connectivism-and-connective-knowledge-2/</a:t>
            </a:r>
            <a:r>
              <a:rPr lang="en-CA" dirty="0"/>
              <a:t>  ‘What Connectivism Is’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DE81D-393F-2E9F-61EE-6AE658FCF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03" y="2146602"/>
            <a:ext cx="5324707" cy="29755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25880F-0CCD-457E-F852-1FFE4923D5E9}"/>
              </a:ext>
            </a:extLst>
          </p:cNvPr>
          <p:cNvSpPr txBox="1"/>
          <p:nvPr/>
        </p:nvSpPr>
        <p:spPr>
          <a:xfrm>
            <a:off x="160299" y="5253921"/>
            <a:ext cx="30475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https://wwmit.blogspot.com/2018/07/connectivism-new-learning-theory.html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6253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DD38AD-8CAD-A864-1759-5A114B36E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947E51A-2276-29DC-AD0B-E4B3C3D5F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1AEEA-B709-9341-39A8-E40FA7DD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Personalization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2469E-1F76-5172-83A4-8BC04B5FF59B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 fontAlgn="ctr"/>
            <a:r>
              <a:rPr lang="en-US" dirty="0"/>
              <a:t>The system adapts to the learner</a:t>
            </a:r>
            <a:endParaRPr lang="en-CA" dirty="0"/>
          </a:p>
          <a:p>
            <a:pPr fontAlgn="ctr"/>
            <a:r>
              <a:rPr lang="en-US" dirty="0"/>
              <a:t>Vendor-defined pathways</a:t>
            </a:r>
            <a:endParaRPr lang="en-CA" dirty="0"/>
          </a:p>
          <a:p>
            <a:pPr fontAlgn="ctr"/>
            <a:r>
              <a:rPr lang="en-US" dirty="0"/>
              <a:t>Platform owns and controls the data</a:t>
            </a:r>
            <a:endParaRPr lang="en-CA" dirty="0"/>
          </a:p>
          <a:p>
            <a:pPr fontAlgn="ctr"/>
            <a:r>
              <a:rPr lang="en-US" dirty="0"/>
              <a:t>AI recommends</a:t>
            </a:r>
            <a:endParaRPr lang="en-CA" dirty="0"/>
          </a:p>
          <a:p>
            <a:pPr fontAlgn="ctr"/>
            <a:r>
              <a:rPr lang="en-US" dirty="0"/>
              <a:t>Optimization</a:t>
            </a:r>
          </a:p>
          <a:p>
            <a:pPr marL="0" indent="0" fontAlgn="ctr">
              <a:buNone/>
            </a:pPr>
            <a:r>
              <a:rPr lang="en-US" dirty="0">
                <a:sym typeface="Wingdings" panose="05000000000000000000" pitchFamily="2" charset="2"/>
              </a:rPr>
              <a:t> an Instructivist approach</a:t>
            </a:r>
            <a:endParaRPr lang="en-CA" dirty="0"/>
          </a:p>
          <a:p>
            <a:pPr>
              <a:spcBef>
                <a:spcPts val="2500"/>
              </a:spcBef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AAFFD-B97D-B637-8F69-B8DA0357F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" y="2110367"/>
            <a:ext cx="5529708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95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8D6862-56B7-CEA4-BDAF-CACAC336F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D71CF78-3438-0992-C5D6-10159F334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9EBA3-66B4-39C3-CF4B-33ADACA5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DEF5-53EC-E697-50D8-49722657D2C8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 fontAlgn="ctr"/>
            <a:r>
              <a:rPr lang="en-US" dirty="0"/>
              <a:t>The system creates communities</a:t>
            </a:r>
            <a:endParaRPr lang="en-CA" dirty="0"/>
          </a:p>
          <a:p>
            <a:pPr fontAlgn="ctr"/>
            <a:r>
              <a:rPr lang="en-US" dirty="0"/>
              <a:t>Socially-defined pathways</a:t>
            </a:r>
            <a:endParaRPr lang="en-CA" dirty="0"/>
          </a:p>
          <a:p>
            <a:pPr fontAlgn="ctr"/>
            <a:r>
              <a:rPr lang="en-US" dirty="0"/>
              <a:t>Platform owns and controls the data</a:t>
            </a:r>
            <a:endParaRPr lang="en-CA" dirty="0"/>
          </a:p>
          <a:p>
            <a:pPr fontAlgn="ctr"/>
            <a:r>
              <a:rPr lang="en-US" dirty="0"/>
              <a:t>AI participates as collaborator</a:t>
            </a:r>
            <a:endParaRPr lang="en-CA" dirty="0"/>
          </a:p>
          <a:p>
            <a:pPr fontAlgn="ctr"/>
            <a:r>
              <a:rPr lang="en-US" dirty="0"/>
              <a:t>Process</a:t>
            </a:r>
          </a:p>
          <a:p>
            <a:pPr fontAlgn="ctr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 a Constructivist approach</a:t>
            </a:r>
          </a:p>
          <a:p>
            <a:pPr fontAlgn="ctr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 both are based on sameness</a:t>
            </a:r>
            <a:endParaRPr lang="en-CA" dirty="0"/>
          </a:p>
          <a:p>
            <a:pPr>
              <a:spcBef>
                <a:spcPts val="2500"/>
              </a:spcBef>
            </a:pPr>
            <a:endParaRPr lang="en-CA" dirty="0"/>
          </a:p>
        </p:txBody>
      </p:sp>
      <p:pic>
        <p:nvPicPr>
          <p:cNvPr id="6" name="Picture 5" descr="Collaboration Infographic Design High-Res Vector Graphic - Getty Images">
            <a:extLst>
              <a:ext uri="{FF2B5EF4-FFF2-40B4-BE49-F238E27FC236}">
                <a16:creationId xmlns:a16="http://schemas.microsoft.com/office/drawing/2014/main" id="{69AE6D34-3E98-87C6-0225-8781FBC06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78" y="2676888"/>
            <a:ext cx="3812356" cy="38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56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E5C3EA-204C-C3B6-A97D-044B2AFD4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09654-981D-80AE-344A-409551DA9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13BC4-C1C2-FF63-0C84-ADDE941E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Personal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18DAA-7EDD-0820-68A0-F84F82C30266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 fontAlgn="ctr"/>
            <a:r>
              <a:rPr lang="en-US" dirty="0"/>
              <a:t>The learner shapes the system</a:t>
            </a:r>
            <a:endParaRPr lang="en-CA" dirty="0"/>
          </a:p>
          <a:p>
            <a:pPr fontAlgn="ctr"/>
            <a:r>
              <a:rPr lang="en-US" dirty="0"/>
              <a:t>Learner-defined architecture</a:t>
            </a:r>
            <a:endParaRPr lang="en-CA" dirty="0"/>
          </a:p>
          <a:p>
            <a:pPr fontAlgn="ctr"/>
            <a:r>
              <a:rPr lang="en-US" dirty="0"/>
              <a:t>Learner owns and controls the data</a:t>
            </a:r>
            <a:endParaRPr lang="en-CA" dirty="0"/>
          </a:p>
          <a:p>
            <a:pPr fontAlgn="ctr"/>
            <a:r>
              <a:rPr lang="en-US" dirty="0"/>
              <a:t>AI and technology are </a:t>
            </a:r>
            <a:r>
              <a:rPr lang="en-US" i="1" dirty="0"/>
              <a:t>directed</a:t>
            </a:r>
            <a:endParaRPr lang="en-CA" i="1" dirty="0"/>
          </a:p>
          <a:p>
            <a:pPr fontAlgn="ctr"/>
            <a:r>
              <a:rPr lang="en-US" dirty="0"/>
              <a:t>Agency</a:t>
            </a:r>
            <a:endParaRPr lang="en-CA" dirty="0"/>
          </a:p>
          <a:p>
            <a:pPr fontAlgn="ctr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 a Connectivist approach</a:t>
            </a:r>
          </a:p>
          <a:p>
            <a:pPr fontAlgn="ctr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 based on diversity, autonomy</a:t>
            </a:r>
            <a:endParaRPr lang="en-CA" dirty="0"/>
          </a:p>
          <a:p>
            <a:pPr>
              <a:spcBef>
                <a:spcPts val="2500"/>
              </a:spcBef>
            </a:pPr>
            <a:endParaRPr lang="en-CA" dirty="0"/>
          </a:p>
        </p:txBody>
      </p:sp>
      <p:pic>
        <p:nvPicPr>
          <p:cNvPr id="4" name="Picture 3" descr="Mapa mental sobre su (Personal Learning Environment) PLE GA4-240202501 ...">
            <a:extLst>
              <a:ext uri="{FF2B5EF4-FFF2-40B4-BE49-F238E27FC236}">
                <a16:creationId xmlns:a16="http://schemas.microsoft.com/office/drawing/2014/main" id="{8CA75E4B-E4C1-3D76-2A8A-B7685A09B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12" y="3116765"/>
            <a:ext cx="4455165" cy="3139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444980-0D98-1735-FE14-7D2C1BCF4B1D}"/>
              </a:ext>
            </a:extLst>
          </p:cNvPr>
          <p:cNvSpPr txBox="1"/>
          <p:nvPr/>
        </p:nvSpPr>
        <p:spPr>
          <a:xfrm>
            <a:off x="614678" y="6256264"/>
            <a:ext cx="10642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https://adsovirtual2455282.blogspot.com/2022/12/mapa-mental-sobre-su-personal-learning.html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023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CC051B-09D8-A585-87A3-D4D94D71C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A328503-9F2A-FF84-CD34-C8A56F2F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BE75-86B5-1176-AF4A-7B67CD51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Agency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11A2B-1C25-B126-14C1-D2F8C11A625E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r>
              <a:rPr lang="en-US" dirty="0"/>
              <a:t>Technology should be an architecture of agency</a:t>
            </a:r>
          </a:p>
          <a:p>
            <a:r>
              <a:rPr lang="en-US" dirty="0"/>
              <a:t>People choose and connect their sources, tools, identities, storage, publishing destinations, collaborators</a:t>
            </a:r>
          </a:p>
          <a:p>
            <a:r>
              <a:rPr lang="en-US" dirty="0"/>
              <a:t>It helps them overcome the barriers, promotes inclusion, and encourages diversity</a:t>
            </a:r>
          </a:p>
          <a:p>
            <a:pPr font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73605-8E6C-385B-631C-BD14A024807A}"/>
              </a:ext>
            </a:extLst>
          </p:cNvPr>
          <p:cNvSpPr txBox="1"/>
          <p:nvPr/>
        </p:nvSpPr>
        <p:spPr>
          <a:xfrm>
            <a:off x="614678" y="6182674"/>
            <a:ext cx="1064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https://www.researchgate.net/publication/338757819_Transformative_Music_Learning_Experiences_A_Chinese_Immigrant_in_Northeastern_Brazil_and_his_Love_for_Musica_Sertaneja</a:t>
            </a:r>
            <a:r>
              <a:rPr lang="en-CA" dirty="0"/>
              <a:t> </a:t>
            </a:r>
          </a:p>
        </p:txBody>
      </p:sp>
      <p:pic>
        <p:nvPicPr>
          <p:cNvPr id="5" name="Picture 4" descr="-Personal agency and environmental influences on transformative ...">
            <a:extLst>
              <a:ext uri="{FF2B5EF4-FFF2-40B4-BE49-F238E27FC236}">
                <a16:creationId xmlns:a16="http://schemas.microsoft.com/office/drawing/2014/main" id="{36AA99F3-3642-787E-44E7-6173DE77A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18" y="2310311"/>
            <a:ext cx="3801172" cy="380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4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40984C-493D-5BE8-362C-A51F7AAB8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08854E-964C-5814-9131-F3A9653C1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9A739-E3BF-0523-BF1A-BFD2BF67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8337C-7004-A690-1F3E-C3E7B9F2AE96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r>
              <a:rPr lang="en-US" dirty="0"/>
              <a:t>An architecture of agency defines the interfaces between the elements of a learning environment so people can select, replace, combine, or reject components. </a:t>
            </a:r>
          </a:p>
          <a:p>
            <a:r>
              <a:rPr lang="en-US" dirty="0"/>
              <a:t>It should allow different learners to build different environments based on their own needs, values, culture and commitments.</a:t>
            </a:r>
          </a:p>
          <a:p>
            <a:pPr font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E75EF-C33E-96D6-4BEA-0DDA109597C6}"/>
              </a:ext>
            </a:extLst>
          </p:cNvPr>
          <p:cNvSpPr txBox="1"/>
          <p:nvPr/>
        </p:nvSpPr>
        <p:spPr>
          <a:xfrm>
            <a:off x="614678" y="6182674"/>
            <a:ext cx="1064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https://www.researchgate.net/publication/338757819_Transformative_Music_Learning_Experiences_A_Chinese_Immigrant_in_Northeastern_Brazil_and_his_Love_for_Musica_Sertaneja</a:t>
            </a:r>
            <a:r>
              <a:rPr lang="en-CA" dirty="0"/>
              <a:t> </a:t>
            </a:r>
          </a:p>
        </p:txBody>
      </p:sp>
      <p:pic>
        <p:nvPicPr>
          <p:cNvPr id="5" name="Picture 4" descr="-Personal agency and environmental influences on transformative ...">
            <a:extLst>
              <a:ext uri="{FF2B5EF4-FFF2-40B4-BE49-F238E27FC236}">
                <a16:creationId xmlns:a16="http://schemas.microsoft.com/office/drawing/2014/main" id="{C9980DE1-84CB-0FD4-3640-4848965BA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18" y="2310311"/>
            <a:ext cx="3801172" cy="380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13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5;p54">
            <a:extLst>
              <a:ext uri="{FF2B5EF4-FFF2-40B4-BE49-F238E27FC236}">
                <a16:creationId xmlns:a16="http://schemas.microsoft.com/office/drawing/2014/main" id="{252DDDC7-DF62-C29D-5E8D-56C4F7B405DD}"/>
              </a:ext>
            </a:extLst>
          </p:cNvPr>
          <p:cNvSpPr txBox="1">
            <a:spLocks/>
          </p:cNvSpPr>
          <p:nvPr/>
        </p:nvSpPr>
        <p:spPr>
          <a:xfrm>
            <a:off x="734300" y="1104125"/>
            <a:ext cx="791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009944"/>
              </a:buClr>
              <a:buSzPts val="4400"/>
              <a:buFont typeface="Libre Franklin Medium"/>
              <a:buNone/>
            </a:pPr>
            <a:r>
              <a:rPr lang="en-US" sz="3500">
                <a:latin typeface="Libre Franklin"/>
                <a:ea typeface="Libre Franklin"/>
                <a:cs typeface="Libre Franklin"/>
                <a:sym typeface="Libre Franklin"/>
              </a:rPr>
              <a:t>Stephen Downes</a:t>
            </a:r>
          </a:p>
        </p:txBody>
      </p:sp>
      <p:pic>
        <p:nvPicPr>
          <p:cNvPr id="3" name="Google Shape;376;p54">
            <a:extLst>
              <a:ext uri="{FF2B5EF4-FFF2-40B4-BE49-F238E27FC236}">
                <a16:creationId xmlns:a16="http://schemas.microsoft.com/office/drawing/2014/main" id="{68AB0FF4-B0DC-8972-1AD4-D3B337CA914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0" y="2088125"/>
            <a:ext cx="30861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77;p54">
            <a:extLst>
              <a:ext uri="{FF2B5EF4-FFF2-40B4-BE49-F238E27FC236}">
                <a16:creationId xmlns:a16="http://schemas.microsoft.com/office/drawing/2014/main" id="{1B66BF2D-9BA9-7A6E-1FE5-1D6E82095941}"/>
              </a:ext>
            </a:extLst>
          </p:cNvPr>
          <p:cNvSpPr txBox="1"/>
          <p:nvPr/>
        </p:nvSpPr>
        <p:spPr>
          <a:xfrm>
            <a:off x="911125" y="2271550"/>
            <a:ext cx="27852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3"/>
              </a:rPr>
              <a:t>https://www.downes.ca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479103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E2D31F-4817-7999-0F15-AA98EB3AA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28FE47-E6AF-00C2-A57E-6CB57CEA6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91325-5B31-AD8E-072A-B0693B5D0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AF617-067C-6749-BA19-ACD046994234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US" dirty="0"/>
              <a:t>Is literally the set of connections formed by actions and experience</a:t>
            </a:r>
          </a:p>
          <a:p>
            <a:pPr>
              <a:spcBef>
                <a:spcPts val="2500"/>
              </a:spcBef>
            </a:pPr>
            <a:r>
              <a:rPr lang="en-US" dirty="0"/>
              <a:t>The properties and constraints of linguistic structures are not the properties and constraints of connectivism or connectivist knowledge.</a:t>
            </a: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4EF81-3046-47F5-87D9-D130AF25C96C}"/>
              </a:ext>
            </a:extLst>
          </p:cNvPr>
          <p:cNvSpPr txBox="1"/>
          <p:nvPr/>
        </p:nvSpPr>
        <p:spPr>
          <a:xfrm>
            <a:off x="5532120" y="5715586"/>
            <a:ext cx="5396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https://uark.pressbooks.pub/edtech/chapter/connectivism-and-connective-knowledge-2/</a:t>
            </a:r>
            <a:r>
              <a:rPr lang="en-CA" dirty="0"/>
              <a:t>  ‘What Connectivism Is’</a:t>
            </a:r>
          </a:p>
        </p:txBody>
      </p:sp>
      <p:pic>
        <p:nvPicPr>
          <p:cNvPr id="4" name="Picture 3" descr="What Is Structural Plasticity Of The Brain? - JQMCLV">
            <a:extLst>
              <a:ext uri="{FF2B5EF4-FFF2-40B4-BE49-F238E27FC236}">
                <a16:creationId xmlns:a16="http://schemas.microsoft.com/office/drawing/2014/main" id="{EC736132-B5F8-F5EE-7595-972C3F44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01" y="2835087"/>
            <a:ext cx="5187392" cy="288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0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3D1CB-55BB-F9C6-87A3-3062F7641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627DD4-3EA4-1877-9B4D-BB7CD468D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6A780-B51E-2A5A-C8E6-9F5874F3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73" y="1588454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B9150-DA6C-192A-25C6-741574793F20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US" dirty="0"/>
              <a:t>Is recognition</a:t>
            </a:r>
          </a:p>
          <a:p>
            <a:pPr>
              <a:spcBef>
                <a:spcPts val="2500"/>
              </a:spcBef>
            </a:pPr>
            <a:r>
              <a:rPr lang="en-CA" dirty="0"/>
              <a:t>It is the activation of patterns of connectivity in a network created from previous experience</a:t>
            </a:r>
          </a:p>
          <a:p>
            <a:pPr>
              <a:spcBef>
                <a:spcPts val="2500"/>
              </a:spcBef>
            </a:pPr>
            <a:r>
              <a:rPr lang="en-CA" dirty="0"/>
              <a:t>Distributed representation is a product of… the neurosciences and in connectionist work on recognition tasks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AC7A1-6771-ABCC-93D7-5A3753DF49D4}"/>
              </a:ext>
            </a:extLst>
          </p:cNvPr>
          <p:cNvSpPr txBox="1"/>
          <p:nvPr/>
        </p:nvSpPr>
        <p:spPr>
          <a:xfrm>
            <a:off x="5532120" y="5715586"/>
            <a:ext cx="5396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Churchland and Sejnowski  </a:t>
            </a:r>
            <a:r>
              <a:rPr lang="en-CA" dirty="0">
                <a:hlinkClick r:id="rId3"/>
              </a:rPr>
              <a:t>http://books.google.ca/books/about/The_Computational_Brain.html?id=wVll6u0tzXoC&amp;redir_esc=y</a:t>
            </a:r>
            <a:r>
              <a:rPr lang="en-CA" dirty="0"/>
              <a:t>  </a:t>
            </a:r>
          </a:p>
        </p:txBody>
      </p:sp>
      <p:pic>
        <p:nvPicPr>
          <p:cNvPr id="7" name="Picture 6" descr="Recognition Avenue | Awards, Apparel, &amp; Promotional Products">
            <a:extLst>
              <a:ext uri="{FF2B5EF4-FFF2-40B4-BE49-F238E27FC236}">
                <a16:creationId xmlns:a16="http://schemas.microsoft.com/office/drawing/2014/main" id="{AAF6AE1D-8847-3CFC-2CA0-503E09C75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54" y="2514598"/>
            <a:ext cx="3734485" cy="32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42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2E688-8C9D-CEBE-EE2E-978878CCE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4C13C08-3F47-3010-1054-2FE2C52CB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85BF7-79E4-012E-1481-28F0923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B30A2-5D7E-FEA3-01E7-032CC7AA44CB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US" dirty="0"/>
              <a:t>Is emergent</a:t>
            </a:r>
          </a:p>
          <a:p>
            <a:pPr>
              <a:spcBef>
                <a:spcPts val="2500"/>
              </a:spcBef>
            </a:pPr>
            <a:r>
              <a:rPr lang="en-CA" dirty="0"/>
              <a:t>That is, it is organization of the connected entities, not the nature or contents of the entities</a:t>
            </a:r>
          </a:p>
          <a:p>
            <a:pPr>
              <a:spcBef>
                <a:spcPts val="2500"/>
              </a:spcBef>
            </a:pPr>
            <a:r>
              <a:rPr lang="en-CA" dirty="0"/>
              <a:t>It is not inherent in the system producing it, but depends entirely on the perceiver being able to recognize it.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7C68D-9E7B-7C1E-48EB-0667E1900DDE}"/>
              </a:ext>
            </a:extLst>
          </p:cNvPr>
          <p:cNvSpPr txBox="1"/>
          <p:nvPr/>
        </p:nvSpPr>
        <p:spPr>
          <a:xfrm>
            <a:off x="5532120" y="5715586"/>
            <a:ext cx="5396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https://uark.pressbooks.pub/edtech/chapter/connectivism-and-connective-knowledge-2/</a:t>
            </a:r>
            <a:r>
              <a:rPr lang="en-CA" dirty="0"/>
              <a:t>  ‘Theoretical Synergies’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EEB5A-2E12-7CE4-B12B-12A477074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" y="2341756"/>
            <a:ext cx="4982258" cy="313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4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C7E9ED-BF57-D77D-6E74-984B8A011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656888-A66D-2327-ED6A-6BED29A6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F4CF1-308E-843A-E10F-71B06885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80DDA-5BBC-9E55-1FDC-6F0E41FC3407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Two entities are connected if and only if a change of state in one entity can cause a change of state in the second entity</a:t>
            </a:r>
          </a:p>
          <a:p>
            <a:pPr>
              <a:spcBef>
                <a:spcPts val="2500"/>
              </a:spcBef>
            </a:pP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90C5C-CEDD-C2ED-FB5D-AB2313070DA8}"/>
              </a:ext>
            </a:extLst>
          </p:cNvPr>
          <p:cNvSpPr txBox="1"/>
          <p:nvPr/>
        </p:nvSpPr>
        <p:spPr>
          <a:xfrm>
            <a:off x="5532120" y="5715586"/>
            <a:ext cx="5396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Churchland and Sejnowski  </a:t>
            </a:r>
            <a:r>
              <a:rPr lang="en-CA" dirty="0">
                <a:hlinkClick r:id="rId2"/>
              </a:rPr>
              <a:t>http://books.google.ca/books/about/The_Computational_Brain.html?id=wVll6u0tzXoC&amp;redir_esc=y</a:t>
            </a:r>
            <a:r>
              <a:rPr lang="en-CA" dirty="0"/>
              <a:t>  </a:t>
            </a:r>
          </a:p>
        </p:txBody>
      </p:sp>
      <p:pic>
        <p:nvPicPr>
          <p:cNvPr id="4" name="Picture 3" descr="Abstract global network connection 16586642 PNG">
            <a:extLst>
              <a:ext uri="{FF2B5EF4-FFF2-40B4-BE49-F238E27FC236}">
                <a16:creationId xmlns:a16="http://schemas.microsoft.com/office/drawing/2014/main" id="{7C51CD3C-2763-D1ED-0DFC-E04F2B99F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88" y="2347332"/>
            <a:ext cx="4224528" cy="42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93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0FCE52-5A94-AE8A-2E08-613EF29BE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422265-B81D-4368-F515-79EAFDE8B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1F09E-0464-D345-6C36-35EBFBF84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EF9BA-2C9F-B385-560D-C4A88BF00295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US" dirty="0"/>
              <a:t>Is the creation </a:t>
            </a:r>
            <a:r>
              <a:rPr lang="en-CA" dirty="0"/>
              <a:t>of patterns of connectivity in a network created from previous experience</a:t>
            </a:r>
          </a:p>
          <a:p>
            <a:pPr>
              <a:spcBef>
                <a:spcPts val="2500"/>
              </a:spcBef>
            </a:pPr>
            <a:r>
              <a:rPr lang="en-CA" dirty="0"/>
              <a:t>Learning theories are specifically generalized descriptions of how networks of entities become connected</a:t>
            </a:r>
          </a:p>
          <a:p>
            <a:pPr>
              <a:spcBef>
                <a:spcPts val="2500"/>
              </a:spcBef>
            </a:pP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08E60-7046-3075-0ECE-0A737DD4C056}"/>
              </a:ext>
            </a:extLst>
          </p:cNvPr>
          <p:cNvSpPr txBox="1"/>
          <p:nvPr/>
        </p:nvSpPr>
        <p:spPr>
          <a:xfrm>
            <a:off x="5532120" y="5715586"/>
            <a:ext cx="5396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https://uark.pressbooks.pub/edtech/chapter/connectivism-and-connective-knowledge-2/</a:t>
            </a:r>
            <a:r>
              <a:rPr lang="en-CA" dirty="0"/>
              <a:t>  ‘What Connectivism Is’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3B696F-335F-F508-73CE-A675E5AD5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3" y="2241990"/>
            <a:ext cx="5325677" cy="32276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8DF2CF-5FD6-05CE-7701-82C2DD3AE782}"/>
              </a:ext>
            </a:extLst>
          </p:cNvPr>
          <p:cNvSpPr txBox="1"/>
          <p:nvPr/>
        </p:nvSpPr>
        <p:spPr>
          <a:xfrm>
            <a:off x="288538" y="5609838"/>
            <a:ext cx="6096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https://arxiv.org/pdf/2407.17305</a:t>
            </a:r>
            <a:r>
              <a:rPr lang="en-CA" dirty="0"/>
              <a:t> p. 15</a:t>
            </a:r>
          </a:p>
        </p:txBody>
      </p:sp>
    </p:spTree>
    <p:extLst>
      <p:ext uri="{BB962C8B-B14F-4D97-AF65-F5344CB8AC3E}">
        <p14:creationId xmlns:p14="http://schemas.microsoft.com/office/powerpoint/2010/main" val="399440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C5F5B-AD8E-B9A0-F0EB-729D26A72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FA2698-2499-20E4-C6C7-F3A2A0F4E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081A2-A87D-5620-A286-40CAC964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43849"/>
            <a:ext cx="4145582" cy="4638825"/>
          </a:xfrm>
        </p:spPr>
        <p:txBody>
          <a:bodyPr anchor="t">
            <a:normAutofit/>
          </a:bodyPr>
          <a:lstStyle/>
          <a:p>
            <a:r>
              <a:rPr lang="en-CA" dirty="0"/>
              <a:t>Learning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A479A-62C3-E996-8E12-3656DF0E8EAC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532120" y="1543849"/>
            <a:ext cx="5681358" cy="4818068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en-CA" dirty="0"/>
              <a:t>Can describe the </a:t>
            </a:r>
            <a:r>
              <a:rPr lang="en-CA" i="1" dirty="0"/>
              <a:t>conditions</a:t>
            </a:r>
            <a:r>
              <a:rPr lang="en-CA" dirty="0"/>
              <a:t> that are supportive of network connectivity</a:t>
            </a:r>
          </a:p>
          <a:p>
            <a:pPr>
              <a:spcBef>
                <a:spcPts val="2500"/>
              </a:spcBef>
            </a:pPr>
            <a:r>
              <a:rPr lang="en-CA" dirty="0"/>
              <a:t>Can describe the </a:t>
            </a:r>
            <a:r>
              <a:rPr lang="en-CA" i="1" dirty="0"/>
              <a:t>mechanisms</a:t>
            </a:r>
            <a:r>
              <a:rPr lang="en-CA" dirty="0"/>
              <a:t> that result in the creation of network connectivity</a:t>
            </a:r>
          </a:p>
          <a:p>
            <a:pPr>
              <a:spcBef>
                <a:spcPts val="2500"/>
              </a:spcBef>
            </a:pPr>
            <a:r>
              <a:rPr lang="en-CA" dirty="0"/>
              <a:t>Can describe the </a:t>
            </a:r>
            <a:r>
              <a:rPr lang="en-CA" i="1" dirty="0"/>
              <a:t>kinds</a:t>
            </a:r>
            <a:r>
              <a:rPr lang="en-CA" dirty="0"/>
              <a:t> of network connectivity</a:t>
            </a:r>
          </a:p>
          <a:p>
            <a:pPr>
              <a:spcBef>
                <a:spcPts val="2500"/>
              </a:spcBef>
            </a:pP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FBCFB-6C9A-F958-E78D-3EF2F0E3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4311"/>
            <a:ext cx="5224280" cy="27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02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1602</Words>
  <Application>Microsoft Office PowerPoint</Application>
  <PresentationFormat>Widescreen</PresentationFormat>
  <Paragraphs>156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Aptos</vt:lpstr>
      <vt:lpstr>Aptos Display</vt:lpstr>
      <vt:lpstr>Arial</vt:lpstr>
      <vt:lpstr>Libre Franklin</vt:lpstr>
      <vt:lpstr>Libre Franklin Medium</vt:lpstr>
      <vt:lpstr>Neue Haas Grotesk Text Pro</vt:lpstr>
      <vt:lpstr>Wingdings</vt:lpstr>
      <vt:lpstr>Office Theme</vt:lpstr>
      <vt:lpstr>Technology, Diversity and Human Connection</vt:lpstr>
      <vt:lpstr>PowerPoint Presentation</vt:lpstr>
      <vt:lpstr>Connectivism</vt:lpstr>
      <vt:lpstr>Knowledge</vt:lpstr>
      <vt:lpstr>Knowledge</vt:lpstr>
      <vt:lpstr>Knowledge</vt:lpstr>
      <vt:lpstr>Connectivity</vt:lpstr>
      <vt:lpstr>Learning</vt:lpstr>
      <vt:lpstr>Learning Theories</vt:lpstr>
      <vt:lpstr>PowerPoint Presentation</vt:lpstr>
      <vt:lpstr>Technology</vt:lpstr>
      <vt:lpstr>Teleology</vt:lpstr>
      <vt:lpstr>Systems</vt:lpstr>
      <vt:lpstr>Learning Technology</vt:lpstr>
      <vt:lpstr>Transmission</vt:lpstr>
      <vt:lpstr>Construction</vt:lpstr>
      <vt:lpstr>Growth</vt:lpstr>
      <vt:lpstr>PowerPoint Presentation</vt:lpstr>
      <vt:lpstr>Diversity</vt:lpstr>
      <vt:lpstr>Equity, Inclusion</vt:lpstr>
      <vt:lpstr>Ecuadorian Context</vt:lpstr>
      <vt:lpstr>Objectives – Individual and Ethical</vt:lpstr>
      <vt:lpstr>Objectives – Social &amp; Economic</vt:lpstr>
      <vt:lpstr>But… Why?</vt:lpstr>
      <vt:lpstr>The Semantic Condition</vt:lpstr>
      <vt:lpstr>Varieties of Diversity</vt:lpstr>
      <vt:lpstr>Building Diversity: Be Yourself</vt:lpstr>
      <vt:lpstr>PowerPoint Presentation</vt:lpstr>
      <vt:lpstr>Platforms</vt:lpstr>
      <vt:lpstr>Personalization</vt:lpstr>
      <vt:lpstr>Collaboration</vt:lpstr>
      <vt:lpstr>Personal Learning</vt:lpstr>
      <vt:lpstr>Agency</vt:lpstr>
      <vt:lpstr>Architecture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Stephen Downes</dc:creator>
  <cp:lastModifiedBy>Stephen Downes</cp:lastModifiedBy>
  <cp:revision>6</cp:revision>
  <dcterms:created xsi:type="dcterms:W3CDTF">2026-06-18T13:54:34Z</dcterms:created>
  <dcterms:modified xsi:type="dcterms:W3CDTF">2026-06-19T17:16:39Z</dcterms:modified>
</cp:coreProperties>
</file>